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51" r:id="rId1"/>
  </p:sldMasterIdLst>
  <p:notesMasterIdLst>
    <p:notesMasterId r:id="rId23"/>
  </p:notesMasterIdLst>
  <p:handoutMasterIdLst>
    <p:handoutMasterId r:id="rId24"/>
  </p:handoutMasterIdLst>
  <p:sldIdLst>
    <p:sldId id="1069" r:id="rId2"/>
    <p:sldId id="1089" r:id="rId3"/>
    <p:sldId id="1074" r:id="rId4"/>
    <p:sldId id="1075" r:id="rId5"/>
    <p:sldId id="1076" r:id="rId6"/>
    <p:sldId id="1077" r:id="rId7"/>
    <p:sldId id="1078" r:id="rId8"/>
    <p:sldId id="1079" r:id="rId9"/>
    <p:sldId id="1098" r:id="rId10"/>
    <p:sldId id="1090" r:id="rId11"/>
    <p:sldId id="1091" r:id="rId12"/>
    <p:sldId id="1100" r:id="rId13"/>
    <p:sldId id="1101" r:id="rId14"/>
    <p:sldId id="1084" r:id="rId15"/>
    <p:sldId id="1092" r:id="rId16"/>
    <p:sldId id="1093" r:id="rId17"/>
    <p:sldId id="1094" r:id="rId18"/>
    <p:sldId id="1099" r:id="rId19"/>
    <p:sldId id="1095" r:id="rId20"/>
    <p:sldId id="1096" r:id="rId21"/>
    <p:sldId id="1097" r:id="rId22"/>
  </p:sldIdLst>
  <p:sldSz cx="9906000" cy="6858000" type="A4"/>
  <p:notesSz cx="7053263" cy="9309100"/>
  <p:defaultTextStyle>
    <a:defPPr>
      <a:defRPr lang="en-US"/>
    </a:defPPr>
    <a:lvl1pPr algn="l" rtl="0" eaLnBrk="0" fontAlgn="base" hangingPunct="0">
      <a:spcBef>
        <a:spcPct val="5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5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5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5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5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Arial" pitchFamily="34" charset="0"/>
        <a:ea typeface="+mn-ea"/>
        <a:cs typeface="+mn-cs"/>
      </a:defRPr>
    </a:lvl6pPr>
    <a:lvl7pPr marL="2743200" algn="l" defTabSz="914400" rtl="0" eaLnBrk="1" latinLnBrk="0" hangingPunct="1">
      <a:defRPr sz="1200" kern="1200">
        <a:solidFill>
          <a:schemeClr val="tx1"/>
        </a:solidFill>
        <a:latin typeface="Arial" pitchFamily="34" charset="0"/>
        <a:ea typeface="+mn-ea"/>
        <a:cs typeface="+mn-cs"/>
      </a:defRPr>
    </a:lvl7pPr>
    <a:lvl8pPr marL="3200400" algn="l" defTabSz="914400" rtl="0" eaLnBrk="1" latinLnBrk="0" hangingPunct="1">
      <a:defRPr sz="1200" kern="1200">
        <a:solidFill>
          <a:schemeClr val="tx1"/>
        </a:solidFill>
        <a:latin typeface="Arial" pitchFamily="34" charset="0"/>
        <a:ea typeface="+mn-ea"/>
        <a:cs typeface="+mn-cs"/>
      </a:defRPr>
    </a:lvl8pPr>
    <a:lvl9pPr marL="3657600" algn="l" defTabSz="914400" rtl="0" eaLnBrk="1" latinLnBrk="0" hangingPunct="1">
      <a:defRPr sz="1200" kern="1200">
        <a:solidFill>
          <a:schemeClr val="tx1"/>
        </a:solidFill>
        <a:latin typeface="Arial"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obal, Ashwini C" initials="" lastIdx="3" clrIdx="0"/>
  <p:cmAuthor id="1" name="Dodgen, Craig" initials=""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D9F0F0"/>
    <a:srgbClr val="AFAFAF"/>
    <a:srgbClr val="CCD6EB"/>
    <a:srgbClr val="8CA3D1"/>
    <a:srgbClr val="000066"/>
    <a:srgbClr val="8099C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88" autoAdjust="0"/>
    <p:restoredTop sz="87673" autoAdjust="0"/>
  </p:normalViewPr>
  <p:slideViewPr>
    <p:cSldViewPr>
      <p:cViewPr varScale="1">
        <p:scale>
          <a:sx n="60" d="100"/>
          <a:sy n="60" d="100"/>
        </p:scale>
        <p:origin x="-1253" y="-67"/>
      </p:cViewPr>
      <p:guideLst>
        <p:guide orient="horz" pos="708"/>
        <p:guide orient="horz" pos="3974"/>
        <p:guide pos="5978"/>
        <p:guide pos="262"/>
      </p:guideLst>
    </p:cSldViewPr>
  </p:slideViewPr>
  <p:notesTextViewPr>
    <p:cViewPr>
      <p:scale>
        <a:sx n="100" d="100"/>
        <a:sy n="100" d="100"/>
      </p:scale>
      <p:origin x="0" y="0"/>
    </p:cViewPr>
  </p:notesTextViewPr>
  <p:sorterViewPr>
    <p:cViewPr>
      <p:scale>
        <a:sx n="66" d="100"/>
        <a:sy n="66" d="100"/>
      </p:scale>
      <p:origin x="0" y="32418"/>
    </p:cViewPr>
  </p:sorterViewPr>
  <p:notesViewPr>
    <p:cSldViewPr>
      <p:cViewPr varScale="1">
        <p:scale>
          <a:sx n="66" d="100"/>
          <a:sy n="66" d="100"/>
        </p:scale>
        <p:origin x="0" y="0"/>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1810" name="Rectangle 2"/>
          <p:cNvSpPr>
            <a:spLocks noGrp="1" noChangeArrowheads="1"/>
          </p:cNvSpPr>
          <p:nvPr>
            <p:ph type="hdr" sz="quarter"/>
          </p:nvPr>
        </p:nvSpPr>
        <p:spPr bwMode="auto">
          <a:xfrm>
            <a:off x="0" y="195752"/>
            <a:ext cx="305874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defTabSz="973138">
              <a:defRPr sz="1900"/>
            </a:lvl1pPr>
          </a:lstStyle>
          <a:p>
            <a:endParaRPr lang="en-US" altLang="en-US"/>
          </a:p>
        </p:txBody>
      </p:sp>
      <p:sp>
        <p:nvSpPr>
          <p:cNvPr id="631811" name="Rectangle 3"/>
          <p:cNvSpPr>
            <a:spLocks noGrp="1" noChangeArrowheads="1"/>
          </p:cNvSpPr>
          <p:nvPr>
            <p:ph type="dt" sz="quarter" idx="1"/>
          </p:nvPr>
        </p:nvSpPr>
        <p:spPr bwMode="auto">
          <a:xfrm>
            <a:off x="3994520" y="195752"/>
            <a:ext cx="305874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r" defTabSz="973138">
              <a:defRPr sz="1900"/>
            </a:lvl1pPr>
          </a:lstStyle>
          <a:p>
            <a:endParaRPr lang="en-US" altLang="en-US"/>
          </a:p>
        </p:txBody>
      </p:sp>
      <p:sp>
        <p:nvSpPr>
          <p:cNvPr id="631812" name="Rectangle 4"/>
          <p:cNvSpPr>
            <a:spLocks noGrp="1" noChangeArrowheads="1"/>
          </p:cNvSpPr>
          <p:nvPr>
            <p:ph type="ftr" sz="quarter" idx="2"/>
          </p:nvPr>
        </p:nvSpPr>
        <p:spPr bwMode="auto">
          <a:xfrm>
            <a:off x="0" y="8820961"/>
            <a:ext cx="305874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defTabSz="973138">
              <a:defRPr sz="1900"/>
            </a:lvl1pPr>
          </a:lstStyle>
          <a:p>
            <a:endParaRPr lang="en-US" altLang="en-US"/>
          </a:p>
        </p:txBody>
      </p:sp>
      <p:sp>
        <p:nvSpPr>
          <p:cNvPr id="631813" name="Rectangle 5"/>
          <p:cNvSpPr>
            <a:spLocks noGrp="1" noChangeArrowheads="1"/>
          </p:cNvSpPr>
          <p:nvPr>
            <p:ph type="sldNum" sz="quarter" idx="3"/>
          </p:nvPr>
        </p:nvSpPr>
        <p:spPr bwMode="auto">
          <a:xfrm>
            <a:off x="3994520" y="8820961"/>
            <a:ext cx="305874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r" defTabSz="973138">
              <a:defRPr sz="1900"/>
            </a:lvl1pPr>
          </a:lstStyle>
          <a:p>
            <a:fld id="{E46B75CF-6046-4935-8BE2-259D448BA773}" type="slidenum">
              <a:rPr lang="en-US" altLang="en-US"/>
              <a:pPr/>
              <a:t>‹#›</a:t>
            </a:fld>
            <a:endParaRPr lang="en-US" altLang="en-US"/>
          </a:p>
        </p:txBody>
      </p:sp>
    </p:spTree>
    <p:extLst>
      <p:ext uri="{BB962C8B-B14F-4D97-AF65-F5344CB8AC3E}">
        <p14:creationId xmlns:p14="http://schemas.microsoft.com/office/powerpoint/2010/main" val="2260789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2"/>
            <a:ext cx="3058744" cy="45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2" tIns="48067" rIns="96132" bIns="48067" numCol="1" anchor="t" anchorCtr="0" compatLnSpc="1">
            <a:prstTxWarp prst="textNoShape">
              <a:avLst/>
            </a:prstTxWarp>
          </a:bodyPr>
          <a:lstStyle>
            <a:lvl1pPr defTabSz="944563">
              <a:spcBef>
                <a:spcPct val="0"/>
              </a:spcBef>
              <a:defRPr sz="1900"/>
            </a:lvl1pPr>
          </a:lstStyle>
          <a:p>
            <a:endParaRPr lang="en-US" altLang="en-US"/>
          </a:p>
        </p:txBody>
      </p:sp>
      <p:sp>
        <p:nvSpPr>
          <p:cNvPr id="5123" name="Rectangle 3"/>
          <p:cNvSpPr>
            <a:spLocks noGrp="1" noChangeArrowheads="1"/>
          </p:cNvSpPr>
          <p:nvPr>
            <p:ph type="dt" idx="1"/>
          </p:nvPr>
        </p:nvSpPr>
        <p:spPr bwMode="auto">
          <a:xfrm>
            <a:off x="3994520" y="2"/>
            <a:ext cx="3058744" cy="45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2" tIns="48067" rIns="96132" bIns="48067" numCol="1" anchor="t" anchorCtr="0" compatLnSpc="1">
            <a:prstTxWarp prst="textNoShape">
              <a:avLst/>
            </a:prstTxWarp>
          </a:bodyPr>
          <a:lstStyle>
            <a:lvl1pPr algn="r" defTabSz="944563">
              <a:spcBef>
                <a:spcPct val="0"/>
              </a:spcBef>
              <a:defRPr sz="1900"/>
            </a:lvl1pPr>
          </a:lstStyle>
          <a:p>
            <a:endParaRPr lang="en-US" altLang="en-US"/>
          </a:p>
        </p:txBody>
      </p:sp>
      <p:sp>
        <p:nvSpPr>
          <p:cNvPr id="5124" name="Rectangle 4"/>
          <p:cNvSpPr>
            <a:spLocks noGrp="1" noRot="1" noChangeAspect="1" noChangeArrowheads="1" noTextEdit="1"/>
          </p:cNvSpPr>
          <p:nvPr>
            <p:ph type="sldImg" idx="2"/>
          </p:nvPr>
        </p:nvSpPr>
        <p:spPr bwMode="auto">
          <a:xfrm>
            <a:off x="1009650" y="706438"/>
            <a:ext cx="5043488" cy="3490912"/>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54944" y="4428348"/>
            <a:ext cx="5143380" cy="417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2" tIns="48067" rIns="96132" bIns="48067"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126" name="Rectangle 6"/>
          <p:cNvSpPr>
            <a:spLocks noGrp="1" noChangeArrowheads="1"/>
          </p:cNvSpPr>
          <p:nvPr>
            <p:ph type="ftr" sz="quarter" idx="4"/>
          </p:nvPr>
        </p:nvSpPr>
        <p:spPr bwMode="auto">
          <a:xfrm>
            <a:off x="0" y="8852346"/>
            <a:ext cx="3058744" cy="45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2" tIns="48067" rIns="96132" bIns="48067" numCol="1" anchor="b" anchorCtr="0" compatLnSpc="1">
            <a:prstTxWarp prst="textNoShape">
              <a:avLst/>
            </a:prstTxWarp>
          </a:bodyPr>
          <a:lstStyle>
            <a:lvl1pPr defTabSz="944563">
              <a:spcBef>
                <a:spcPct val="0"/>
              </a:spcBef>
              <a:defRPr sz="1900"/>
            </a:lvl1pPr>
          </a:lstStyle>
          <a:p>
            <a:endParaRPr lang="en-US" altLang="en-US"/>
          </a:p>
        </p:txBody>
      </p:sp>
      <p:sp>
        <p:nvSpPr>
          <p:cNvPr id="5127" name="Rectangle 7"/>
          <p:cNvSpPr>
            <a:spLocks noGrp="1" noChangeArrowheads="1"/>
          </p:cNvSpPr>
          <p:nvPr>
            <p:ph type="sldNum" sz="quarter" idx="5"/>
          </p:nvPr>
        </p:nvSpPr>
        <p:spPr bwMode="auto">
          <a:xfrm>
            <a:off x="3994520" y="8852346"/>
            <a:ext cx="3058744" cy="45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32" tIns="48067" rIns="96132" bIns="48067" numCol="1" anchor="b" anchorCtr="0" compatLnSpc="1">
            <a:prstTxWarp prst="textNoShape">
              <a:avLst/>
            </a:prstTxWarp>
          </a:bodyPr>
          <a:lstStyle>
            <a:lvl1pPr algn="r" defTabSz="944563">
              <a:spcBef>
                <a:spcPct val="0"/>
              </a:spcBef>
              <a:defRPr sz="1900"/>
            </a:lvl1pPr>
          </a:lstStyle>
          <a:p>
            <a:fld id="{D5F5CAA1-4772-46C2-87CC-893B3A672EBD}" type="slidenum">
              <a:rPr lang="en-US" altLang="en-US"/>
              <a:pPr/>
              <a:t>‹#›</a:t>
            </a:fld>
            <a:endParaRPr lang="en-US" altLang="en-US"/>
          </a:p>
        </p:txBody>
      </p:sp>
    </p:spTree>
    <p:extLst>
      <p:ext uri="{BB962C8B-B14F-4D97-AF65-F5344CB8AC3E}">
        <p14:creationId xmlns:p14="http://schemas.microsoft.com/office/powerpoint/2010/main" val="7745703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B9BAD9-7577-4CD3-9B3A-EBFD6B848174}" type="slidenum">
              <a:rPr lang="en-US" altLang="en-US"/>
              <a:pPr/>
              <a:t>0</a:t>
            </a:fld>
            <a:endParaRPr lang="en-US" altLang="en-US"/>
          </a:p>
        </p:txBody>
      </p:sp>
      <p:sp>
        <p:nvSpPr>
          <p:cNvPr id="3779586" name="Rectangle 2"/>
          <p:cNvSpPr>
            <a:spLocks noGrp="1" noRot="1" noChangeAspect="1" noChangeArrowheads="1" noTextEdit="1"/>
          </p:cNvSpPr>
          <p:nvPr>
            <p:ph type="sldImg"/>
          </p:nvPr>
        </p:nvSpPr>
        <p:spPr>
          <a:xfrm>
            <a:off x="1009650" y="709613"/>
            <a:ext cx="5043488" cy="3490912"/>
          </a:xfrm>
          <a:ln/>
        </p:spPr>
      </p:sp>
      <p:sp>
        <p:nvSpPr>
          <p:cNvPr id="3779587" name="Rectangle 3"/>
          <p:cNvSpPr>
            <a:spLocks noGrp="1" noChangeArrowheads="1"/>
          </p:cNvSpPr>
          <p:nvPr>
            <p:ph type="body" idx="1"/>
          </p:nvPr>
        </p:nvSpPr>
        <p:spPr>
          <a:xfrm>
            <a:off x="954944" y="4428350"/>
            <a:ext cx="5143380" cy="4171695"/>
          </a:xfrm>
        </p:spPr>
        <p:txBody>
          <a:bodyPr/>
          <a:lstStyle/>
          <a:p>
            <a:pPr>
              <a:buFontTx/>
              <a:buChar char="•"/>
            </a:pPr>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Creates</a:t>
            </a:r>
            <a:r>
              <a:rPr lang="en-US" baseline="0" dirty="0" smtClean="0"/>
              <a:t> a string with stated parameters that makes an API call to Indeed; </a:t>
            </a:r>
          </a:p>
          <a:p>
            <a:r>
              <a:rPr lang="en-US" baseline="0" dirty="0" smtClean="0"/>
              <a:t>2. If you put the string into a web browser, the API results come in XML format;</a:t>
            </a:r>
            <a:endParaRPr lang="en-US" dirty="0" smtClean="0"/>
          </a:p>
          <a:p>
            <a:endParaRPr lang="en-US" dirty="0" smtClean="0"/>
          </a:p>
          <a:p>
            <a:r>
              <a:rPr lang="en-US" dirty="0" smtClean="0"/>
              <a:t>XML has come into common use for the interchange of data over the Internet.</a:t>
            </a:r>
          </a:p>
          <a:p>
            <a:r>
              <a:rPr lang="en-US" dirty="0" smtClean="0"/>
              <a:t>…many application programming interfaces (APIs) have been developed to aid the processing of XML data. </a:t>
            </a:r>
          </a:p>
          <a:p>
            <a:r>
              <a:rPr lang="en-US" dirty="0" smtClean="0"/>
              <a:t>http://en.wikipedia.org/wiki/XML</a:t>
            </a:r>
            <a:endParaRPr lang="en-US" dirty="0"/>
          </a:p>
        </p:txBody>
      </p:sp>
      <p:sp>
        <p:nvSpPr>
          <p:cNvPr id="4" name="Slide Number Placeholder 3"/>
          <p:cNvSpPr>
            <a:spLocks noGrp="1"/>
          </p:cNvSpPr>
          <p:nvPr>
            <p:ph type="sldNum" sz="quarter" idx="10"/>
          </p:nvPr>
        </p:nvSpPr>
        <p:spPr/>
        <p:txBody>
          <a:bodyPr/>
          <a:lstStyle/>
          <a:p>
            <a:fld id="{D5F5CAA1-4772-46C2-87CC-893B3A672EBD}" type="slidenum">
              <a:rPr lang="en-US" altLang="en-US" smtClean="0"/>
              <a:pPr/>
              <a:t>14</a:t>
            </a:fld>
            <a:endParaRPr lang="en-US" altLang="en-US"/>
          </a:p>
        </p:txBody>
      </p:sp>
    </p:spTree>
    <p:extLst>
      <p:ext uri="{BB962C8B-B14F-4D97-AF65-F5344CB8AC3E}">
        <p14:creationId xmlns:p14="http://schemas.microsoft.com/office/powerpoint/2010/main" val="86959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020803" name="Rectangle 3"/>
          <p:cNvSpPr>
            <a:spLocks noChangeArrowheads="1"/>
          </p:cNvSpPr>
          <p:nvPr/>
        </p:nvSpPr>
        <p:spPr bwMode="gray">
          <a:xfrm>
            <a:off x="627063" y="815975"/>
            <a:ext cx="8682037" cy="4795838"/>
          </a:xfrm>
          <a:prstGeom prst="rect">
            <a:avLst/>
          </a:prstGeom>
          <a:solidFill>
            <a:schemeClr val="bg1"/>
          </a:solidFill>
          <a:ln w="12700"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90000" rIns="90000" bIns="90000" anchor="ctr"/>
          <a:lstStyle>
            <a:lvl1pPr marL="119063" indent="-119063">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marL="1995488" indent="-166688">
              <a:spcBef>
                <a:spcPct val="0"/>
              </a:spcBef>
              <a:defRPr sz="2400">
                <a:solidFill>
                  <a:schemeClr val="tx1"/>
                </a:solidFill>
                <a:latin typeface="Times New Roman" pitchFamily="18" charset="0"/>
              </a:defRPr>
            </a:lvl5pPr>
            <a:lvl6pPr marL="2452688" indent="-166688" eaLnBrk="0" fontAlgn="base" hangingPunct="0">
              <a:spcBef>
                <a:spcPct val="0"/>
              </a:spcBef>
              <a:spcAft>
                <a:spcPct val="0"/>
              </a:spcAft>
              <a:defRPr sz="2400">
                <a:solidFill>
                  <a:schemeClr val="tx1"/>
                </a:solidFill>
                <a:latin typeface="Times New Roman" pitchFamily="18" charset="0"/>
              </a:defRPr>
            </a:lvl6pPr>
            <a:lvl7pPr marL="2909888" indent="-166688" eaLnBrk="0" fontAlgn="base" hangingPunct="0">
              <a:spcBef>
                <a:spcPct val="0"/>
              </a:spcBef>
              <a:spcAft>
                <a:spcPct val="0"/>
              </a:spcAft>
              <a:defRPr sz="2400">
                <a:solidFill>
                  <a:schemeClr val="tx1"/>
                </a:solidFill>
                <a:latin typeface="Times New Roman" pitchFamily="18" charset="0"/>
              </a:defRPr>
            </a:lvl7pPr>
            <a:lvl8pPr marL="3367088" indent="-166688" eaLnBrk="0" fontAlgn="base" hangingPunct="0">
              <a:spcBef>
                <a:spcPct val="0"/>
              </a:spcBef>
              <a:spcAft>
                <a:spcPct val="0"/>
              </a:spcAft>
              <a:defRPr sz="2400">
                <a:solidFill>
                  <a:schemeClr val="tx1"/>
                </a:solidFill>
                <a:latin typeface="Times New Roman" pitchFamily="18" charset="0"/>
              </a:defRPr>
            </a:lvl8pPr>
            <a:lvl9pPr marL="3824288" indent="-166688" eaLnBrk="0" fontAlgn="base" hangingPunct="0">
              <a:spcBef>
                <a:spcPct val="0"/>
              </a:spcBef>
              <a:spcAft>
                <a:spcPct val="0"/>
              </a:spcAft>
              <a:defRPr sz="2400">
                <a:solidFill>
                  <a:schemeClr val="tx1"/>
                </a:solidFill>
                <a:latin typeface="Times New Roman" pitchFamily="18" charset="0"/>
              </a:defRPr>
            </a:lvl9pPr>
          </a:lstStyle>
          <a:p>
            <a:pPr>
              <a:spcBef>
                <a:spcPct val="50000"/>
              </a:spcBef>
            </a:pPr>
            <a:endParaRPr lang="en-GB" altLang="en-US" sz="1100" b="1">
              <a:latin typeface="Arial" pitchFamily="34" charset="0"/>
            </a:endParaRPr>
          </a:p>
        </p:txBody>
      </p:sp>
      <p:sp>
        <p:nvSpPr>
          <p:cNvPr id="3020804" name="Rectangle 4"/>
          <p:cNvSpPr>
            <a:spLocks noGrp="1" noChangeArrowheads="1"/>
          </p:cNvSpPr>
          <p:nvPr>
            <p:ph type="ctrTitle" sz="quarter"/>
          </p:nvPr>
        </p:nvSpPr>
        <p:spPr>
          <a:xfrm>
            <a:off x="966788" y="2025650"/>
            <a:ext cx="7140575" cy="1104900"/>
          </a:xfrm>
        </p:spPr>
        <p:txBody>
          <a:bodyPr/>
          <a:lstStyle>
            <a:lvl1pPr>
              <a:spcBef>
                <a:spcPct val="100000"/>
              </a:spcBef>
              <a:buClr>
                <a:schemeClr val="tx2"/>
              </a:buClr>
              <a:buSzPct val="85000"/>
              <a:buFont typeface="Wingdings" pitchFamily="2" charset="2"/>
              <a:buNone/>
              <a:defRPr sz="2000"/>
            </a:lvl1pPr>
          </a:lstStyle>
          <a:p>
            <a:pPr lvl="0"/>
            <a:r>
              <a:rPr lang="en-US" altLang="en-US" noProof="0" smtClean="0"/>
              <a:t>Click to edit Master title style</a:t>
            </a:r>
          </a:p>
        </p:txBody>
      </p:sp>
      <p:sp>
        <p:nvSpPr>
          <p:cNvPr id="3020805" name="Rectangle 5"/>
          <p:cNvSpPr>
            <a:spLocks noGrp="1" noChangeArrowheads="1"/>
          </p:cNvSpPr>
          <p:nvPr>
            <p:ph type="subTitle" sz="quarter" idx="1"/>
          </p:nvPr>
        </p:nvSpPr>
        <p:spPr>
          <a:xfrm>
            <a:off x="966788" y="3402013"/>
            <a:ext cx="7131050" cy="768350"/>
          </a:xfrm>
        </p:spPr>
        <p:txBody>
          <a:bodyPr/>
          <a:lstStyle>
            <a:lvl1pPr marL="0" indent="0">
              <a:spcBef>
                <a:spcPct val="15000"/>
              </a:spcBef>
              <a:buClrTx/>
              <a:buFont typeface="Wingdings 2" pitchFamily="18" charset="2"/>
              <a:buNone/>
              <a:defRPr sz="1600" b="1"/>
            </a:lvl1pPr>
          </a:lstStyle>
          <a:p>
            <a:pPr lvl="0"/>
            <a:r>
              <a:rPr lang="en-US" alt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r>
              <a:rPr lang="nl-NL" altLang="en-US"/>
              <a:t>- </a:t>
            </a:r>
            <a:fld id="{77BBD0C5-BD7F-4A13-9B45-854768EE78DA}" type="slidenum">
              <a:rPr lang="nl-NL" altLang="en-US"/>
              <a:pPr/>
              <a:t>‹#›</a:t>
            </a:fld>
            <a:r>
              <a:rPr lang="nl-NL" altLang="en-US"/>
              <a:t> -</a:t>
            </a:r>
          </a:p>
        </p:txBody>
      </p:sp>
    </p:spTree>
    <p:extLst>
      <p:ext uri="{BB962C8B-B14F-4D97-AF65-F5344CB8AC3E}">
        <p14:creationId xmlns:p14="http://schemas.microsoft.com/office/powerpoint/2010/main" val="38861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21538" y="482600"/>
            <a:ext cx="2268537" cy="58261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5925" y="482600"/>
            <a:ext cx="6653213" cy="5826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r>
              <a:rPr lang="nl-NL" altLang="en-US"/>
              <a:t>- </a:t>
            </a:r>
            <a:fld id="{8FE951EE-A446-455E-B88E-1F82CA3C48B1}" type="slidenum">
              <a:rPr lang="nl-NL" altLang="en-US"/>
              <a:pPr/>
              <a:t>‹#›</a:t>
            </a:fld>
            <a:r>
              <a:rPr lang="nl-NL" altLang="en-US"/>
              <a:t> -</a:t>
            </a:r>
          </a:p>
        </p:txBody>
      </p:sp>
    </p:spTree>
    <p:extLst>
      <p:ext uri="{BB962C8B-B14F-4D97-AF65-F5344CB8AC3E}">
        <p14:creationId xmlns:p14="http://schemas.microsoft.com/office/powerpoint/2010/main" val="1227229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30213" y="482600"/>
            <a:ext cx="9059862" cy="29051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15925" y="1123950"/>
            <a:ext cx="9074150" cy="5184775"/>
          </a:xfrm>
        </p:spPr>
        <p:txBody>
          <a:bodyPr/>
          <a:lstStyle/>
          <a:p>
            <a:endParaRPr lang="en-US"/>
          </a:p>
        </p:txBody>
      </p:sp>
      <p:sp>
        <p:nvSpPr>
          <p:cNvPr id="5" name="Slide Number Placeholder 4"/>
          <p:cNvSpPr>
            <a:spLocks noGrp="1"/>
          </p:cNvSpPr>
          <p:nvPr>
            <p:ph type="sldNum" sz="quarter" idx="11"/>
          </p:nvPr>
        </p:nvSpPr>
        <p:spPr>
          <a:xfrm>
            <a:off x="4794250" y="6632575"/>
            <a:ext cx="311150" cy="152400"/>
          </a:xfrm>
        </p:spPr>
        <p:txBody>
          <a:bodyPr/>
          <a:lstStyle>
            <a:lvl1pPr>
              <a:defRPr/>
            </a:lvl1pPr>
          </a:lstStyle>
          <a:p>
            <a:r>
              <a:rPr lang="nl-NL" altLang="en-US"/>
              <a:t>- </a:t>
            </a:r>
            <a:fld id="{4A446373-0261-477A-8FFE-1B59B645D4CB}" type="slidenum">
              <a:rPr lang="nl-NL" altLang="en-US"/>
              <a:pPr/>
              <a:t>‹#›</a:t>
            </a:fld>
            <a:r>
              <a:rPr lang="nl-NL" altLang="en-US"/>
              <a:t> -</a:t>
            </a:r>
          </a:p>
        </p:txBody>
      </p:sp>
    </p:spTree>
    <p:extLst>
      <p:ext uri="{BB962C8B-B14F-4D97-AF65-F5344CB8AC3E}">
        <p14:creationId xmlns:p14="http://schemas.microsoft.com/office/powerpoint/2010/main" val="2302523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30213" y="482600"/>
            <a:ext cx="9059862" cy="290513"/>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15925" y="1123950"/>
            <a:ext cx="9074150" cy="5184775"/>
          </a:xfrm>
        </p:spPr>
        <p:txBody>
          <a:bodyPr/>
          <a:lstStyle/>
          <a:p>
            <a:endParaRPr lang="en-US"/>
          </a:p>
        </p:txBody>
      </p:sp>
      <p:sp>
        <p:nvSpPr>
          <p:cNvPr id="5" name="Slide Number Placeholder 4"/>
          <p:cNvSpPr>
            <a:spLocks noGrp="1"/>
          </p:cNvSpPr>
          <p:nvPr>
            <p:ph type="sldNum" sz="quarter" idx="11"/>
          </p:nvPr>
        </p:nvSpPr>
        <p:spPr>
          <a:xfrm>
            <a:off x="4794250" y="6632575"/>
            <a:ext cx="311150" cy="152400"/>
          </a:xfrm>
        </p:spPr>
        <p:txBody>
          <a:bodyPr/>
          <a:lstStyle>
            <a:lvl1pPr>
              <a:defRPr/>
            </a:lvl1pPr>
          </a:lstStyle>
          <a:p>
            <a:r>
              <a:rPr lang="nl-NL" altLang="en-US"/>
              <a:t>- </a:t>
            </a:r>
            <a:fld id="{28EAD39C-8401-42A9-9FD4-86688D66AD26}" type="slidenum">
              <a:rPr lang="nl-NL" altLang="en-US"/>
              <a:pPr/>
              <a:t>‹#›</a:t>
            </a:fld>
            <a:r>
              <a:rPr lang="nl-NL" altLang="en-US"/>
              <a:t> -</a:t>
            </a:r>
          </a:p>
        </p:txBody>
      </p:sp>
    </p:spTree>
    <p:extLst>
      <p:ext uri="{BB962C8B-B14F-4D97-AF65-F5344CB8AC3E}">
        <p14:creationId xmlns:p14="http://schemas.microsoft.com/office/powerpoint/2010/main" val="2165232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rot="16200000" flipH="1">
            <a:off x="9736931" y="6617494"/>
            <a:ext cx="246063" cy="92075"/>
          </a:xfrm>
          <a:prstGeom prst="rect">
            <a:avLst/>
          </a:prstGeom>
        </p:spPr>
        <p:txBody>
          <a:bodyPr/>
          <a:lstStyle>
            <a:lvl1pPr>
              <a:defRPr/>
            </a:lvl1pPr>
          </a:lstStyle>
          <a:p>
            <a:r>
              <a:rPr lang="nl-NL" altLang="en-US"/>
              <a:t>Location/Filename/Unit/Author/Assistant (Change via 'View -  Header and Footer')</a:t>
            </a:r>
          </a:p>
        </p:txBody>
      </p:sp>
      <p:sp>
        <p:nvSpPr>
          <p:cNvPr id="5" name="Slide Number Placeholder 4"/>
          <p:cNvSpPr>
            <a:spLocks noGrp="1"/>
          </p:cNvSpPr>
          <p:nvPr>
            <p:ph type="sldNum" sz="quarter" idx="11"/>
          </p:nvPr>
        </p:nvSpPr>
        <p:spPr/>
        <p:txBody>
          <a:bodyPr/>
          <a:lstStyle>
            <a:lvl1pPr>
              <a:defRPr/>
            </a:lvl1pPr>
          </a:lstStyle>
          <a:p>
            <a:r>
              <a:rPr lang="nl-NL" altLang="en-US"/>
              <a:t>- </a:t>
            </a:r>
            <a:fld id="{68B78BF4-5040-43FC-84CA-7677B92295ED}" type="slidenum">
              <a:rPr lang="nl-NL" altLang="en-US"/>
              <a:pPr/>
              <a:t>‹#›</a:t>
            </a:fld>
            <a:r>
              <a:rPr lang="nl-NL" altLang="en-US"/>
              <a:t> -</a:t>
            </a:r>
          </a:p>
        </p:txBody>
      </p:sp>
    </p:spTree>
    <p:extLst>
      <p:ext uri="{BB962C8B-B14F-4D97-AF65-F5344CB8AC3E}">
        <p14:creationId xmlns:p14="http://schemas.microsoft.com/office/powerpoint/2010/main" val="2639552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a:xfrm rot="16200000" flipH="1">
            <a:off x="9736931" y="6617494"/>
            <a:ext cx="246063" cy="92075"/>
          </a:xfrm>
          <a:prstGeom prst="rect">
            <a:avLst/>
          </a:prstGeom>
        </p:spPr>
        <p:txBody>
          <a:bodyPr/>
          <a:lstStyle>
            <a:lvl1pPr>
              <a:defRPr/>
            </a:lvl1pPr>
          </a:lstStyle>
          <a:p>
            <a:r>
              <a:rPr lang="nl-NL" altLang="en-US"/>
              <a:t>Location/Filename/Unit/Author/Assistant (Change via 'View -  Header and Footer')</a:t>
            </a:r>
          </a:p>
        </p:txBody>
      </p:sp>
      <p:sp>
        <p:nvSpPr>
          <p:cNvPr id="5" name="Slide Number Placeholder 4"/>
          <p:cNvSpPr>
            <a:spLocks noGrp="1"/>
          </p:cNvSpPr>
          <p:nvPr>
            <p:ph type="sldNum" sz="quarter" idx="11"/>
          </p:nvPr>
        </p:nvSpPr>
        <p:spPr/>
        <p:txBody>
          <a:bodyPr/>
          <a:lstStyle>
            <a:lvl1pPr>
              <a:defRPr/>
            </a:lvl1pPr>
          </a:lstStyle>
          <a:p>
            <a:r>
              <a:rPr lang="nl-NL" altLang="en-US"/>
              <a:t>- </a:t>
            </a:r>
            <a:fld id="{1EF9C872-F592-44A0-A849-598A2CB35BEF}" type="slidenum">
              <a:rPr lang="nl-NL" altLang="en-US"/>
              <a:pPr/>
              <a:t>‹#›</a:t>
            </a:fld>
            <a:r>
              <a:rPr lang="nl-NL" altLang="en-US"/>
              <a:t> -</a:t>
            </a:r>
          </a:p>
        </p:txBody>
      </p:sp>
    </p:spTree>
    <p:extLst>
      <p:ext uri="{BB962C8B-B14F-4D97-AF65-F5344CB8AC3E}">
        <p14:creationId xmlns:p14="http://schemas.microsoft.com/office/powerpoint/2010/main" val="1461191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5925" y="1123950"/>
            <a:ext cx="44608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9200" y="1123950"/>
            <a:ext cx="44608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rot="16200000" flipH="1">
            <a:off x="9736931" y="6617494"/>
            <a:ext cx="246063" cy="92075"/>
          </a:xfrm>
          <a:prstGeom prst="rect">
            <a:avLst/>
          </a:prstGeom>
        </p:spPr>
        <p:txBody>
          <a:bodyPr/>
          <a:lstStyle>
            <a:lvl1pPr>
              <a:defRPr/>
            </a:lvl1pPr>
          </a:lstStyle>
          <a:p>
            <a:r>
              <a:rPr lang="nl-NL" altLang="en-US"/>
              <a:t>Location/Filename/Unit/Author/Assistant (Change via 'View -  Header and Footer')</a:t>
            </a:r>
          </a:p>
        </p:txBody>
      </p:sp>
      <p:sp>
        <p:nvSpPr>
          <p:cNvPr id="6" name="Slide Number Placeholder 5"/>
          <p:cNvSpPr>
            <a:spLocks noGrp="1"/>
          </p:cNvSpPr>
          <p:nvPr>
            <p:ph type="sldNum" sz="quarter" idx="11"/>
          </p:nvPr>
        </p:nvSpPr>
        <p:spPr/>
        <p:txBody>
          <a:bodyPr/>
          <a:lstStyle>
            <a:lvl1pPr>
              <a:defRPr/>
            </a:lvl1pPr>
          </a:lstStyle>
          <a:p>
            <a:r>
              <a:rPr lang="nl-NL" altLang="en-US"/>
              <a:t>- </a:t>
            </a:r>
            <a:fld id="{33E54166-7C47-4C49-ADA1-33E02B5CC8BC}" type="slidenum">
              <a:rPr lang="nl-NL" altLang="en-US"/>
              <a:pPr/>
              <a:t>‹#›</a:t>
            </a:fld>
            <a:r>
              <a:rPr lang="nl-NL" altLang="en-US"/>
              <a:t> -</a:t>
            </a:r>
          </a:p>
        </p:txBody>
      </p:sp>
    </p:spTree>
    <p:extLst>
      <p:ext uri="{BB962C8B-B14F-4D97-AF65-F5344CB8AC3E}">
        <p14:creationId xmlns:p14="http://schemas.microsoft.com/office/powerpoint/2010/main" val="2500626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7"/>
          <p:cNvSpPr>
            <a:spLocks noGrp="1"/>
          </p:cNvSpPr>
          <p:nvPr>
            <p:ph type="sldNum" sz="quarter" idx="11"/>
          </p:nvPr>
        </p:nvSpPr>
        <p:spPr/>
        <p:txBody>
          <a:bodyPr/>
          <a:lstStyle>
            <a:lvl1pPr>
              <a:defRPr/>
            </a:lvl1pPr>
          </a:lstStyle>
          <a:p>
            <a:r>
              <a:rPr lang="nl-NL" altLang="en-US"/>
              <a:t>- </a:t>
            </a:r>
            <a:fld id="{BEBC92E0-8FC9-4308-889E-7D54554999DA}" type="slidenum">
              <a:rPr lang="nl-NL" altLang="en-US"/>
              <a:pPr/>
              <a:t>‹#›</a:t>
            </a:fld>
            <a:r>
              <a:rPr lang="nl-NL" altLang="en-US"/>
              <a:t> -</a:t>
            </a:r>
          </a:p>
        </p:txBody>
      </p:sp>
    </p:spTree>
    <p:extLst>
      <p:ext uri="{BB962C8B-B14F-4D97-AF65-F5344CB8AC3E}">
        <p14:creationId xmlns:p14="http://schemas.microsoft.com/office/powerpoint/2010/main" val="3690722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lvl1pPr>
              <a:defRPr/>
            </a:lvl1pPr>
          </a:lstStyle>
          <a:p>
            <a:r>
              <a:rPr lang="nl-NL" altLang="en-US"/>
              <a:t>- </a:t>
            </a:r>
            <a:fld id="{B3CF3122-AA15-4265-B623-D36332FF8B1B}" type="slidenum">
              <a:rPr lang="nl-NL" altLang="en-US"/>
              <a:pPr/>
              <a:t>‹#›</a:t>
            </a:fld>
            <a:r>
              <a:rPr lang="nl-NL" altLang="en-US"/>
              <a:t> -</a:t>
            </a:r>
          </a:p>
        </p:txBody>
      </p:sp>
    </p:spTree>
    <p:extLst>
      <p:ext uri="{BB962C8B-B14F-4D97-AF65-F5344CB8AC3E}">
        <p14:creationId xmlns:p14="http://schemas.microsoft.com/office/powerpoint/2010/main" val="3098450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r>
              <a:rPr lang="nl-NL" altLang="en-US"/>
              <a:t>- </a:t>
            </a:r>
            <a:fld id="{12BE5420-4AF8-45DF-B0BF-76574556D1B8}" type="slidenum">
              <a:rPr lang="nl-NL" altLang="en-US"/>
              <a:pPr/>
              <a:t>‹#›</a:t>
            </a:fld>
            <a:r>
              <a:rPr lang="nl-NL" altLang="en-US"/>
              <a:t> -</a:t>
            </a:r>
          </a:p>
        </p:txBody>
      </p:sp>
    </p:spTree>
    <p:extLst>
      <p:ext uri="{BB962C8B-B14F-4D97-AF65-F5344CB8AC3E}">
        <p14:creationId xmlns:p14="http://schemas.microsoft.com/office/powerpoint/2010/main" val="674306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r>
              <a:rPr lang="nl-NL" altLang="en-US"/>
              <a:t>- </a:t>
            </a:r>
            <a:fld id="{4274148A-531E-4CCC-814A-A0D668DEE780}" type="slidenum">
              <a:rPr lang="nl-NL" altLang="en-US"/>
              <a:pPr/>
              <a:t>‹#›</a:t>
            </a:fld>
            <a:r>
              <a:rPr lang="nl-NL" altLang="en-US"/>
              <a:t> -</a:t>
            </a:r>
          </a:p>
        </p:txBody>
      </p:sp>
    </p:spTree>
    <p:extLst>
      <p:ext uri="{BB962C8B-B14F-4D97-AF65-F5344CB8AC3E}">
        <p14:creationId xmlns:p14="http://schemas.microsoft.com/office/powerpoint/2010/main" val="1804851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r>
              <a:rPr lang="nl-NL" altLang="en-US"/>
              <a:t>- </a:t>
            </a:r>
            <a:fld id="{0EC76409-2895-4FCC-B03B-72AFE78E698D}" type="slidenum">
              <a:rPr lang="nl-NL" altLang="en-US"/>
              <a:pPr/>
              <a:t>‹#›</a:t>
            </a:fld>
            <a:r>
              <a:rPr lang="nl-NL" altLang="en-US"/>
              <a:t> -</a:t>
            </a:r>
          </a:p>
        </p:txBody>
      </p:sp>
    </p:spTree>
    <p:extLst>
      <p:ext uri="{BB962C8B-B14F-4D97-AF65-F5344CB8AC3E}">
        <p14:creationId xmlns:p14="http://schemas.microsoft.com/office/powerpoint/2010/main" val="1501729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19778" name="Rectangle 2"/>
          <p:cNvSpPr>
            <a:spLocks noGrp="1" noChangeArrowheads="1"/>
          </p:cNvSpPr>
          <p:nvPr>
            <p:ph type="title"/>
          </p:nvPr>
        </p:nvSpPr>
        <p:spPr bwMode="gray">
          <a:xfrm>
            <a:off x="430213" y="482600"/>
            <a:ext cx="905986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altLang="en-US" smtClean="0"/>
              <a:t>Click to Edit Master Title Style</a:t>
            </a:r>
          </a:p>
        </p:txBody>
      </p:sp>
      <p:sp>
        <p:nvSpPr>
          <p:cNvPr id="3019779" name="Rectangle 3"/>
          <p:cNvSpPr>
            <a:spLocks noGrp="1" noChangeArrowheads="1"/>
          </p:cNvSpPr>
          <p:nvPr>
            <p:ph type="body" idx="1"/>
          </p:nvPr>
        </p:nvSpPr>
        <p:spPr bwMode="gray">
          <a:xfrm>
            <a:off x="415925" y="1123950"/>
            <a:ext cx="9074150"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a:p>
            <a:pPr lvl="3"/>
            <a:endParaRPr lang="en-US" altLang="en-US" smtClean="0"/>
          </a:p>
        </p:txBody>
      </p:sp>
      <p:sp>
        <p:nvSpPr>
          <p:cNvPr id="3019818" name="Line 42"/>
          <p:cNvSpPr>
            <a:spLocks noChangeShapeType="1"/>
          </p:cNvSpPr>
          <p:nvPr/>
        </p:nvSpPr>
        <p:spPr bwMode="gray">
          <a:xfrm>
            <a:off x="425450" y="806450"/>
            <a:ext cx="9050338"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19829" name="Rectangle 53"/>
          <p:cNvSpPr>
            <a:spLocks noGrp="1" noChangeArrowheads="1"/>
          </p:cNvSpPr>
          <p:nvPr>
            <p:ph type="sldNum" sz="quarter" idx="4"/>
          </p:nvPr>
        </p:nvSpPr>
        <p:spPr bwMode="auto">
          <a:xfrm>
            <a:off x="4794250" y="6632575"/>
            <a:ext cx="3111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algn="ctr">
              <a:spcBef>
                <a:spcPct val="0"/>
              </a:spcBef>
              <a:defRPr sz="1000"/>
            </a:lvl1pPr>
          </a:lstStyle>
          <a:p>
            <a:r>
              <a:rPr lang="nl-NL" altLang="en-US"/>
              <a:t>- </a:t>
            </a:r>
            <a:fld id="{2BD6E8DB-62CF-451D-8B47-3371584F2EAB}" type="slidenum">
              <a:rPr lang="nl-NL" altLang="en-US"/>
              <a:pPr/>
              <a:t>‹#›</a:t>
            </a:fld>
            <a:r>
              <a:rPr lang="nl-NL" altLang="en-US"/>
              <a:t> -</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hdr="0" dt="0"/>
  <p:txStyles>
    <p:titleStyle>
      <a:lvl1pPr algn="l" rtl="0" fontAlgn="base">
        <a:lnSpc>
          <a:spcPct val="106000"/>
        </a:lnSpc>
        <a:spcBef>
          <a:spcPct val="0"/>
        </a:spcBef>
        <a:spcAft>
          <a:spcPct val="0"/>
        </a:spcAft>
        <a:defRPr b="1">
          <a:solidFill>
            <a:schemeClr val="tx1"/>
          </a:solidFill>
          <a:latin typeface="+mj-lt"/>
          <a:ea typeface="+mj-ea"/>
          <a:cs typeface="+mj-cs"/>
        </a:defRPr>
      </a:lvl1pPr>
      <a:lvl2pPr algn="l" rtl="0" fontAlgn="base">
        <a:lnSpc>
          <a:spcPct val="106000"/>
        </a:lnSpc>
        <a:spcBef>
          <a:spcPct val="0"/>
        </a:spcBef>
        <a:spcAft>
          <a:spcPct val="0"/>
        </a:spcAft>
        <a:defRPr b="1">
          <a:solidFill>
            <a:schemeClr val="tx1"/>
          </a:solidFill>
          <a:latin typeface="Arial" pitchFamily="34" charset="0"/>
        </a:defRPr>
      </a:lvl2pPr>
      <a:lvl3pPr algn="l" rtl="0" fontAlgn="base">
        <a:lnSpc>
          <a:spcPct val="106000"/>
        </a:lnSpc>
        <a:spcBef>
          <a:spcPct val="0"/>
        </a:spcBef>
        <a:spcAft>
          <a:spcPct val="0"/>
        </a:spcAft>
        <a:defRPr b="1">
          <a:solidFill>
            <a:schemeClr val="tx1"/>
          </a:solidFill>
          <a:latin typeface="Arial" pitchFamily="34" charset="0"/>
        </a:defRPr>
      </a:lvl3pPr>
      <a:lvl4pPr algn="l" rtl="0" fontAlgn="base">
        <a:lnSpc>
          <a:spcPct val="106000"/>
        </a:lnSpc>
        <a:spcBef>
          <a:spcPct val="0"/>
        </a:spcBef>
        <a:spcAft>
          <a:spcPct val="0"/>
        </a:spcAft>
        <a:defRPr b="1">
          <a:solidFill>
            <a:schemeClr val="tx1"/>
          </a:solidFill>
          <a:latin typeface="Arial" pitchFamily="34" charset="0"/>
        </a:defRPr>
      </a:lvl4pPr>
      <a:lvl5pPr algn="l" rtl="0" fontAlgn="base">
        <a:lnSpc>
          <a:spcPct val="106000"/>
        </a:lnSpc>
        <a:spcBef>
          <a:spcPct val="0"/>
        </a:spcBef>
        <a:spcAft>
          <a:spcPct val="0"/>
        </a:spcAft>
        <a:defRPr b="1">
          <a:solidFill>
            <a:schemeClr val="tx1"/>
          </a:solidFill>
          <a:latin typeface="Arial" pitchFamily="34" charset="0"/>
        </a:defRPr>
      </a:lvl5pPr>
      <a:lvl6pPr marL="457200" algn="l" rtl="0" fontAlgn="base">
        <a:lnSpc>
          <a:spcPct val="106000"/>
        </a:lnSpc>
        <a:spcBef>
          <a:spcPct val="0"/>
        </a:spcBef>
        <a:spcAft>
          <a:spcPct val="0"/>
        </a:spcAft>
        <a:defRPr b="1">
          <a:solidFill>
            <a:schemeClr val="tx1"/>
          </a:solidFill>
          <a:latin typeface="Arial" pitchFamily="34" charset="0"/>
        </a:defRPr>
      </a:lvl6pPr>
      <a:lvl7pPr marL="914400" algn="l" rtl="0" fontAlgn="base">
        <a:lnSpc>
          <a:spcPct val="106000"/>
        </a:lnSpc>
        <a:spcBef>
          <a:spcPct val="0"/>
        </a:spcBef>
        <a:spcAft>
          <a:spcPct val="0"/>
        </a:spcAft>
        <a:defRPr b="1">
          <a:solidFill>
            <a:schemeClr val="tx1"/>
          </a:solidFill>
          <a:latin typeface="Arial" pitchFamily="34" charset="0"/>
        </a:defRPr>
      </a:lvl7pPr>
      <a:lvl8pPr marL="1371600" algn="l" rtl="0" fontAlgn="base">
        <a:lnSpc>
          <a:spcPct val="106000"/>
        </a:lnSpc>
        <a:spcBef>
          <a:spcPct val="0"/>
        </a:spcBef>
        <a:spcAft>
          <a:spcPct val="0"/>
        </a:spcAft>
        <a:defRPr b="1">
          <a:solidFill>
            <a:schemeClr val="tx1"/>
          </a:solidFill>
          <a:latin typeface="Arial" pitchFamily="34" charset="0"/>
        </a:defRPr>
      </a:lvl8pPr>
      <a:lvl9pPr marL="1828800" algn="l" rtl="0" fontAlgn="base">
        <a:lnSpc>
          <a:spcPct val="106000"/>
        </a:lnSpc>
        <a:spcBef>
          <a:spcPct val="0"/>
        </a:spcBef>
        <a:spcAft>
          <a:spcPct val="0"/>
        </a:spcAft>
        <a:defRPr b="1">
          <a:solidFill>
            <a:schemeClr val="tx1"/>
          </a:solidFill>
          <a:latin typeface="Arial" pitchFamily="34" charset="0"/>
        </a:defRPr>
      </a:lvl9pPr>
    </p:titleStyle>
    <p:bodyStyle>
      <a:lvl1pPr marL="177800" indent="-177800" algn="l" rtl="0" fontAlgn="base">
        <a:lnSpc>
          <a:spcPct val="106000"/>
        </a:lnSpc>
        <a:spcBef>
          <a:spcPct val="80000"/>
        </a:spcBef>
        <a:spcAft>
          <a:spcPct val="0"/>
        </a:spcAft>
        <a:buClr>
          <a:schemeClr val="tx1"/>
        </a:buClr>
        <a:buFont typeface="Wingdings 2" pitchFamily="18" charset="2"/>
        <a:buChar char="¡"/>
        <a:defRPr sz="1400">
          <a:solidFill>
            <a:schemeClr val="tx1"/>
          </a:solidFill>
          <a:latin typeface="+mn-lt"/>
          <a:ea typeface="+mn-ea"/>
          <a:cs typeface="+mn-cs"/>
        </a:defRPr>
      </a:lvl1pPr>
      <a:lvl2pPr marL="628650" indent="-177800" algn="l" rtl="0" fontAlgn="base">
        <a:lnSpc>
          <a:spcPct val="106000"/>
        </a:lnSpc>
        <a:spcBef>
          <a:spcPct val="80000"/>
        </a:spcBef>
        <a:spcAft>
          <a:spcPct val="0"/>
        </a:spcAft>
        <a:buClr>
          <a:schemeClr val="tx1"/>
        </a:buClr>
        <a:buFont typeface="Arial" pitchFamily="34" charset="0"/>
        <a:buChar char="–"/>
        <a:defRPr sz="1200">
          <a:solidFill>
            <a:schemeClr val="tx1"/>
          </a:solidFill>
          <a:latin typeface="+mn-lt"/>
        </a:defRPr>
      </a:lvl2pPr>
      <a:lvl3pPr marL="1060450" indent="-180975" algn="l" rtl="0" fontAlgn="base">
        <a:lnSpc>
          <a:spcPct val="106000"/>
        </a:lnSpc>
        <a:spcBef>
          <a:spcPct val="40000"/>
        </a:spcBef>
        <a:spcAft>
          <a:spcPct val="0"/>
        </a:spcAft>
        <a:buClr>
          <a:schemeClr val="tx1"/>
        </a:buClr>
        <a:buFont typeface="Wingdings" pitchFamily="2" charset="2"/>
        <a:buChar char="§"/>
        <a:defRPr sz="1200">
          <a:solidFill>
            <a:schemeClr val="tx1"/>
          </a:solidFill>
          <a:latin typeface="+mn-lt"/>
        </a:defRPr>
      </a:lvl3pPr>
      <a:lvl4pPr marL="1589088" indent="-195263" algn="l" rtl="0" fontAlgn="base">
        <a:lnSpc>
          <a:spcPct val="110000"/>
        </a:lnSpc>
        <a:spcBef>
          <a:spcPct val="20000"/>
        </a:spcBef>
        <a:spcAft>
          <a:spcPct val="0"/>
        </a:spcAft>
        <a:buClr>
          <a:schemeClr val="tx1"/>
        </a:buClr>
        <a:buFont typeface="Arial" pitchFamily="34" charset="0"/>
        <a:buChar char="–"/>
        <a:defRPr sz="1200">
          <a:solidFill>
            <a:schemeClr val="tx1"/>
          </a:solidFill>
          <a:latin typeface="+mn-lt"/>
        </a:defRPr>
      </a:lvl4pPr>
      <a:lvl5pPr marL="2005013" indent="-236538" algn="l" rtl="0" fontAlgn="base">
        <a:spcBef>
          <a:spcPct val="20000"/>
        </a:spcBef>
        <a:spcAft>
          <a:spcPct val="0"/>
        </a:spcAft>
        <a:buClr>
          <a:schemeClr val="tx1"/>
        </a:buClr>
        <a:buFont typeface="Wingdings" pitchFamily="2" charset="2"/>
        <a:buChar char="§"/>
        <a:defRPr sz="1200">
          <a:solidFill>
            <a:schemeClr val="tx1"/>
          </a:solidFill>
          <a:latin typeface="+mn-lt"/>
        </a:defRPr>
      </a:lvl5pPr>
      <a:lvl6pPr marL="2462213" indent="-236538" algn="l" rtl="0" fontAlgn="base">
        <a:spcBef>
          <a:spcPct val="20000"/>
        </a:spcBef>
        <a:spcAft>
          <a:spcPct val="0"/>
        </a:spcAft>
        <a:buClr>
          <a:schemeClr val="tx1"/>
        </a:buClr>
        <a:buFont typeface="Wingdings" pitchFamily="2" charset="2"/>
        <a:buChar char="§"/>
        <a:defRPr sz="1200">
          <a:solidFill>
            <a:schemeClr val="tx1"/>
          </a:solidFill>
          <a:latin typeface="+mn-lt"/>
        </a:defRPr>
      </a:lvl6pPr>
      <a:lvl7pPr marL="2919413" indent="-236538" algn="l" rtl="0" fontAlgn="base">
        <a:spcBef>
          <a:spcPct val="20000"/>
        </a:spcBef>
        <a:spcAft>
          <a:spcPct val="0"/>
        </a:spcAft>
        <a:buClr>
          <a:schemeClr val="tx1"/>
        </a:buClr>
        <a:buFont typeface="Wingdings" pitchFamily="2" charset="2"/>
        <a:buChar char="§"/>
        <a:defRPr sz="1200">
          <a:solidFill>
            <a:schemeClr val="tx1"/>
          </a:solidFill>
          <a:latin typeface="+mn-lt"/>
        </a:defRPr>
      </a:lvl7pPr>
      <a:lvl8pPr marL="3376613" indent="-236538" algn="l" rtl="0" fontAlgn="base">
        <a:spcBef>
          <a:spcPct val="20000"/>
        </a:spcBef>
        <a:spcAft>
          <a:spcPct val="0"/>
        </a:spcAft>
        <a:buClr>
          <a:schemeClr val="tx1"/>
        </a:buClr>
        <a:buFont typeface="Wingdings" pitchFamily="2" charset="2"/>
        <a:buChar char="§"/>
        <a:defRPr sz="1200">
          <a:solidFill>
            <a:schemeClr val="tx1"/>
          </a:solidFill>
          <a:latin typeface="+mn-lt"/>
        </a:defRPr>
      </a:lvl8pPr>
      <a:lvl9pPr marL="3833813" indent="-236538" algn="l" rtl="0" fontAlgn="base">
        <a:spcBef>
          <a:spcPct val="20000"/>
        </a:spcBef>
        <a:spcAft>
          <a:spcPct val="0"/>
        </a:spcAft>
        <a:buClr>
          <a:schemeClr val="tx1"/>
        </a:buClr>
        <a:buFont typeface="Wingdings" pitchFamily="2"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62" name="Rectangle 2"/>
          <p:cNvSpPr>
            <a:spLocks noGrp="1" noChangeArrowheads="1"/>
          </p:cNvSpPr>
          <p:nvPr>
            <p:ph type="ctrTitle"/>
          </p:nvPr>
        </p:nvSpPr>
        <p:spPr>
          <a:xfrm>
            <a:off x="966788" y="2184457"/>
            <a:ext cx="7140575" cy="946093"/>
          </a:xfrm>
        </p:spPr>
        <p:txBody>
          <a:bodyPr/>
          <a:lstStyle/>
          <a:p>
            <a:r>
              <a:rPr lang="en-GB" altLang="en-US" sz="1800" dirty="0" smtClean="0"/>
              <a:t>Exploratory Data </a:t>
            </a:r>
            <a:r>
              <a:rPr lang="en-GB" altLang="en-US" sz="1800" dirty="0" smtClean="0"/>
              <a:t>Analysis </a:t>
            </a:r>
            <a:r>
              <a:rPr lang="en-GB" altLang="en-US" sz="1800" dirty="0" smtClean="0"/>
              <a:t>&amp; </a:t>
            </a:r>
            <a:r>
              <a:rPr lang="en-GB" altLang="en-US" sz="1800" dirty="0" smtClean="0"/>
              <a:t>Visualization, </a:t>
            </a:r>
            <a:r>
              <a:rPr lang="en-GB" altLang="en-US" sz="1800" dirty="0" smtClean="0"/>
              <a:t>Spring </a:t>
            </a:r>
            <a:r>
              <a:rPr lang="en-GB" altLang="en-US" sz="1800" dirty="0" smtClean="0"/>
              <a:t>2015: </a:t>
            </a:r>
            <a:r>
              <a:rPr lang="en-GB" altLang="en-US" dirty="0" smtClean="0"/>
              <a:t/>
            </a:r>
            <a:br>
              <a:rPr lang="en-GB" altLang="en-US" dirty="0" smtClean="0"/>
            </a:br>
            <a:r>
              <a:rPr lang="en-GB" altLang="en-US" dirty="0" smtClean="0"/>
              <a:t/>
            </a:r>
            <a:br>
              <a:rPr lang="en-GB" altLang="en-US" dirty="0" smtClean="0"/>
            </a:br>
            <a:r>
              <a:rPr lang="en-GB" altLang="en-US" dirty="0" smtClean="0">
                <a:solidFill>
                  <a:srgbClr val="009999"/>
                </a:solidFill>
              </a:rPr>
              <a:t>Intro </a:t>
            </a:r>
            <a:r>
              <a:rPr lang="en-GB" altLang="en-US" dirty="0">
                <a:solidFill>
                  <a:srgbClr val="009999"/>
                </a:solidFill>
              </a:rPr>
              <a:t>to </a:t>
            </a:r>
            <a:r>
              <a:rPr lang="en-GB" altLang="en-US" dirty="0" smtClean="0">
                <a:solidFill>
                  <a:srgbClr val="009999"/>
                </a:solidFill>
              </a:rPr>
              <a:t>APIs and examples in Python </a:t>
            </a:r>
            <a:endParaRPr lang="en-US" altLang="en-US" dirty="0">
              <a:solidFill>
                <a:srgbClr val="009999"/>
              </a:solidFill>
            </a:endParaRPr>
          </a:p>
        </p:txBody>
      </p:sp>
      <p:sp>
        <p:nvSpPr>
          <p:cNvPr id="3778563" name="Rectangle 3"/>
          <p:cNvSpPr>
            <a:spLocks noGrp="1" noChangeArrowheads="1"/>
          </p:cNvSpPr>
          <p:nvPr>
            <p:ph type="subTitle" idx="1"/>
          </p:nvPr>
        </p:nvSpPr>
        <p:spPr/>
        <p:txBody>
          <a:bodyPr/>
          <a:lstStyle/>
          <a:p>
            <a:endParaRPr lang="en-GB" altLang="en-US" dirty="0" smtClean="0"/>
          </a:p>
          <a:p>
            <a:r>
              <a:rPr lang="en-GB" altLang="en-US" sz="1800" dirty="0" smtClean="0"/>
              <a:t>Yu Tian, Christine Lee</a:t>
            </a:r>
          </a:p>
        </p:txBody>
      </p:sp>
      <p:sp>
        <p:nvSpPr>
          <p:cNvPr id="3778564" name="Rectangle 4"/>
          <p:cNvSpPr>
            <a:spLocks noChangeArrowheads="1"/>
          </p:cNvSpPr>
          <p:nvPr/>
        </p:nvSpPr>
        <p:spPr bwMode="gray">
          <a:xfrm>
            <a:off x="966788" y="5186363"/>
            <a:ext cx="142667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spcBef>
                <a:spcPct val="0"/>
              </a:spcBef>
            </a:pPr>
            <a:r>
              <a:rPr lang="en-GB" altLang="en-US" sz="1600" dirty="0" smtClean="0"/>
              <a:t>March 31, 2015</a:t>
            </a:r>
            <a:endParaRPr lang="en-US" altLang="en-US"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9</a:t>
            </a:fld>
            <a:r>
              <a:rPr lang="nl-NL" altLang="en-US"/>
              <a:t> -</a:t>
            </a:r>
          </a:p>
        </p:txBody>
      </p:sp>
      <p:sp>
        <p:nvSpPr>
          <p:cNvPr id="3849218" name="Rectangle 2"/>
          <p:cNvSpPr>
            <a:spLocks noGrp="1" noChangeArrowheads="1"/>
          </p:cNvSpPr>
          <p:nvPr>
            <p:ph type="title"/>
          </p:nvPr>
        </p:nvSpPr>
        <p:spPr>
          <a:xfrm>
            <a:off x="430213" y="120627"/>
            <a:ext cx="9059862" cy="652486"/>
          </a:xfrm>
        </p:spPr>
        <p:txBody>
          <a:bodyPr/>
          <a:lstStyle/>
          <a:p>
            <a:r>
              <a:rPr lang="en-GB" altLang="en-US" sz="2000" dirty="0" smtClean="0"/>
              <a:t>APIs made it possible for data to be exchanged in ways that weren’t possible before</a:t>
            </a:r>
            <a:endParaRPr lang="en-GB" altLang="en-US" sz="2000" dirty="0"/>
          </a:p>
        </p:txBody>
      </p:sp>
      <p:sp>
        <p:nvSpPr>
          <p:cNvPr id="3849219" name="Rectangle 3"/>
          <p:cNvSpPr>
            <a:spLocks noGrp="1" noChangeArrowheads="1"/>
          </p:cNvSpPr>
          <p:nvPr>
            <p:ph type="body" idx="1"/>
          </p:nvPr>
        </p:nvSpPr>
        <p:spPr>
          <a:xfrm>
            <a:off x="415925" y="1123950"/>
            <a:ext cx="9074150" cy="5138738"/>
          </a:xfrm>
        </p:spPr>
        <p:txBody>
          <a:bodyPr/>
          <a:lstStyle/>
          <a:p>
            <a:pPr marL="0" indent="0">
              <a:buNone/>
            </a:pPr>
            <a:r>
              <a:rPr lang="en-US" altLang="en-US" sz="1800" b="1" dirty="0"/>
              <a:t>OAuth lets an </a:t>
            </a:r>
            <a:r>
              <a:rPr lang="en-US" altLang="en-US" sz="1800" b="1" dirty="0" smtClean="0">
                <a:solidFill>
                  <a:srgbClr val="FF0000"/>
                </a:solidFill>
              </a:rPr>
              <a:t>application</a:t>
            </a:r>
            <a:r>
              <a:rPr lang="en-US" altLang="en-US" sz="1800" b="1" dirty="0" smtClean="0"/>
              <a:t> interact </a:t>
            </a:r>
            <a:r>
              <a:rPr lang="en-US" altLang="en-US" sz="1800" b="1" dirty="0"/>
              <a:t>with a </a:t>
            </a:r>
            <a:r>
              <a:rPr lang="en-US" altLang="en-US" sz="1800" b="1" dirty="0">
                <a:solidFill>
                  <a:srgbClr val="7030A0"/>
                </a:solidFill>
              </a:rPr>
              <a:t>platform</a:t>
            </a:r>
            <a:r>
              <a:rPr lang="en-US" altLang="en-US" sz="1800" b="1" dirty="0"/>
              <a:t> on behalf of a </a:t>
            </a:r>
            <a:r>
              <a:rPr lang="en-US" altLang="en-US" sz="1800" b="1" dirty="0" smtClean="0">
                <a:solidFill>
                  <a:srgbClr val="00B050"/>
                </a:solidFill>
              </a:rPr>
              <a:t>user</a:t>
            </a:r>
            <a:r>
              <a:rPr lang="en-US" altLang="en-US" sz="1800" b="1" dirty="0" smtClean="0"/>
              <a:t>. </a:t>
            </a:r>
          </a:p>
          <a:p>
            <a:pPr marL="0" indent="0">
              <a:buNone/>
            </a:pPr>
            <a:endParaRPr lang="en-US" altLang="en-US" sz="1600" b="1" dirty="0"/>
          </a:p>
          <a:p>
            <a:pPr marL="0" indent="0">
              <a:buNone/>
            </a:pPr>
            <a:endParaRPr lang="en-US" altLang="en-US" sz="1600" b="1" dirty="0" smtClean="0"/>
          </a:p>
          <a:p>
            <a:pPr marL="0" indent="0">
              <a:buNone/>
            </a:pPr>
            <a:endParaRPr lang="en-US" altLang="en-US" sz="1600" b="1" dirty="0"/>
          </a:p>
          <a:p>
            <a:pPr marL="0" indent="0">
              <a:buNone/>
            </a:pPr>
            <a:endParaRPr lang="en-US" altLang="en-US" sz="1600" b="1" dirty="0" smtClean="0"/>
          </a:p>
          <a:p>
            <a:pPr marL="0" indent="0">
              <a:buNone/>
            </a:pPr>
            <a:endParaRPr lang="en-US" altLang="en-US" sz="1600" b="1" dirty="0"/>
          </a:p>
          <a:p>
            <a:pPr marL="0" indent="0">
              <a:buNone/>
            </a:pPr>
            <a:endParaRPr lang="en-US" altLang="en-US" sz="1600" b="1" dirty="0" smtClean="0"/>
          </a:p>
          <a:p>
            <a:pPr marL="0" indent="0">
              <a:buNone/>
            </a:pPr>
            <a:endParaRPr lang="en-GB" altLang="en-US" sz="1600" b="1"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486" y="1628750"/>
            <a:ext cx="4900833" cy="3628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bwMode="auto">
          <a:xfrm>
            <a:off x="1186336" y="5454226"/>
            <a:ext cx="1872260" cy="864120"/>
          </a:xfrm>
          <a:prstGeom prst="roundRect">
            <a:avLst/>
          </a:prstGeom>
          <a:solidFill>
            <a:srgbClr val="D9F0F0"/>
          </a:solidFill>
          <a:ln w="9525" cap="flat" cmpd="sng" algn="ctr">
            <a:noFill/>
            <a:prstDash val="solid"/>
            <a:round/>
            <a:headEnd type="none" w="med" len="med"/>
            <a:tailEnd type="none" w="med" len="med"/>
          </a:ln>
          <a:effectLst/>
          <a:extLst/>
        </p:spPr>
        <p:txBody>
          <a:bodyPr vert="horz" wrap="square" lIns="46800" tIns="46800" rIns="468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800" b="1" dirty="0" smtClean="0">
                <a:solidFill>
                  <a:srgbClr val="FF0000"/>
                </a:solidFill>
              </a:rPr>
              <a:t>Application: </a:t>
            </a:r>
            <a:r>
              <a:rPr lang="en-US" sz="1800" b="1" dirty="0" smtClean="0"/>
              <a:t>Favstar.fm</a:t>
            </a:r>
            <a:endParaRPr kumimoji="0" lang="en-US" sz="1800" b="1" i="0" u="none" strike="noStrike" cap="none" normalizeH="0" baseline="0" dirty="0" smtClean="0">
              <a:ln>
                <a:noFill/>
              </a:ln>
              <a:effectLst/>
            </a:endParaRPr>
          </a:p>
        </p:txBody>
      </p:sp>
      <p:sp>
        <p:nvSpPr>
          <p:cNvPr id="8" name="Rounded Rectangle 7"/>
          <p:cNvSpPr/>
          <p:nvPr/>
        </p:nvSpPr>
        <p:spPr bwMode="auto">
          <a:xfrm>
            <a:off x="3829764" y="5448966"/>
            <a:ext cx="1872260" cy="864120"/>
          </a:xfrm>
          <a:prstGeom prst="roundRect">
            <a:avLst/>
          </a:prstGeom>
          <a:solidFill>
            <a:srgbClr val="D9F0F0"/>
          </a:solidFill>
          <a:ln w="9525" cap="flat" cmpd="sng" algn="ctr">
            <a:noFill/>
            <a:prstDash val="solid"/>
            <a:round/>
            <a:headEnd type="none" w="med" len="med"/>
            <a:tailEnd type="none" w="med" len="med"/>
          </a:ln>
          <a:effectLst/>
          <a:extLst/>
        </p:spPr>
        <p:txBody>
          <a:bodyPr vert="horz" wrap="square" lIns="46800" tIns="46800" rIns="468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800" b="1" dirty="0" smtClean="0">
                <a:solidFill>
                  <a:srgbClr val="7030A0"/>
                </a:solidFill>
              </a:rPr>
              <a:t>Platform:</a:t>
            </a:r>
            <a:r>
              <a:rPr lang="en-US" sz="1800" b="1" dirty="0" smtClean="0">
                <a:solidFill>
                  <a:srgbClr val="FF0000"/>
                </a:solidFill>
              </a:rPr>
              <a:t> </a:t>
            </a:r>
            <a:r>
              <a:rPr lang="en-US" sz="1800" b="1" dirty="0" smtClean="0"/>
              <a:t>Twitter</a:t>
            </a:r>
            <a:endParaRPr kumimoji="0" lang="en-US" sz="1800" b="1" i="0" u="none" strike="noStrike" cap="none" normalizeH="0" baseline="0" dirty="0" smtClean="0">
              <a:ln>
                <a:noFill/>
              </a:ln>
              <a:effectLst/>
            </a:endParaRPr>
          </a:p>
        </p:txBody>
      </p:sp>
      <p:sp>
        <p:nvSpPr>
          <p:cNvPr id="9" name="Rounded Rectangle 8"/>
          <p:cNvSpPr/>
          <p:nvPr/>
        </p:nvSpPr>
        <p:spPr bwMode="auto">
          <a:xfrm>
            <a:off x="6567788" y="5459472"/>
            <a:ext cx="1872260" cy="864120"/>
          </a:xfrm>
          <a:prstGeom prst="roundRect">
            <a:avLst/>
          </a:prstGeom>
          <a:solidFill>
            <a:srgbClr val="D9F0F0"/>
          </a:solidFill>
          <a:ln w="9525" cap="flat" cmpd="sng" algn="ctr">
            <a:noFill/>
            <a:prstDash val="solid"/>
            <a:round/>
            <a:headEnd type="none" w="med" len="med"/>
            <a:tailEnd type="none" w="med" len="med"/>
          </a:ln>
          <a:effectLst/>
          <a:extLst/>
        </p:spPr>
        <p:txBody>
          <a:bodyPr vert="horz" wrap="square" lIns="46800" tIns="46800" rIns="468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800" b="1" dirty="0" smtClean="0">
                <a:solidFill>
                  <a:srgbClr val="00B050"/>
                </a:solidFill>
              </a:rPr>
              <a:t>User</a:t>
            </a:r>
            <a:r>
              <a:rPr lang="en-US" sz="1800" b="1" dirty="0" smtClean="0">
                <a:solidFill>
                  <a:srgbClr val="7030A0"/>
                </a:solidFill>
              </a:rPr>
              <a:t>:</a:t>
            </a:r>
            <a:r>
              <a:rPr lang="en-US" sz="1800" b="1" dirty="0" smtClean="0">
                <a:solidFill>
                  <a:srgbClr val="FF0000"/>
                </a:solidFill>
              </a:rPr>
              <a:t>             </a:t>
            </a:r>
            <a:r>
              <a:rPr lang="en-US" sz="1800" b="1" dirty="0" smtClean="0"/>
              <a:t>You</a:t>
            </a:r>
            <a:endParaRPr kumimoji="0" lang="en-US" sz="1800" b="1" i="0" u="none" strike="noStrike" cap="none" normalizeH="0" baseline="0" dirty="0" smtClean="0">
              <a:ln>
                <a:noFill/>
              </a:ln>
              <a:effectLst/>
            </a:endParaRPr>
          </a:p>
        </p:txBody>
      </p:sp>
    </p:spTree>
    <p:extLst>
      <p:ext uri="{BB962C8B-B14F-4D97-AF65-F5344CB8AC3E}">
        <p14:creationId xmlns:p14="http://schemas.microsoft.com/office/powerpoint/2010/main" val="495918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10</a:t>
            </a:fld>
            <a:r>
              <a:rPr lang="nl-NL" altLang="en-US"/>
              <a:t> -</a:t>
            </a:r>
          </a:p>
        </p:txBody>
      </p:sp>
      <p:sp>
        <p:nvSpPr>
          <p:cNvPr id="3849218" name="Rectangle 2"/>
          <p:cNvSpPr>
            <a:spLocks noGrp="1" noChangeArrowheads="1"/>
          </p:cNvSpPr>
          <p:nvPr>
            <p:ph type="title"/>
          </p:nvPr>
        </p:nvSpPr>
        <p:spPr>
          <a:xfrm>
            <a:off x="430213" y="470017"/>
            <a:ext cx="9059862" cy="303096"/>
          </a:xfrm>
        </p:spPr>
        <p:txBody>
          <a:bodyPr/>
          <a:lstStyle/>
          <a:p>
            <a:r>
              <a:rPr lang="en-GB" altLang="en-US" sz="2000" dirty="0" err="1" smtClean="0"/>
              <a:t>Oauth</a:t>
            </a:r>
            <a:r>
              <a:rPr lang="en-GB" altLang="en-US" sz="2000" dirty="0" smtClean="0"/>
              <a:t> example: </a:t>
            </a:r>
            <a:r>
              <a:rPr lang="en-GB" altLang="en-US" sz="2000" dirty="0" smtClean="0"/>
              <a:t>Syncing </a:t>
            </a:r>
            <a:r>
              <a:rPr lang="en-GB" altLang="en-US" sz="2000" dirty="0" smtClean="0"/>
              <a:t>AmEx card </a:t>
            </a:r>
            <a:r>
              <a:rPr lang="en-GB" altLang="en-US" sz="2000" dirty="0" smtClean="0"/>
              <a:t>with</a:t>
            </a:r>
            <a:r>
              <a:rPr lang="en-GB" altLang="en-US" sz="2000" dirty="0" smtClean="0"/>
              <a:t> Foursquare to unlock savings</a:t>
            </a:r>
            <a:endParaRPr lang="en-GB" altLang="en-US" sz="2000" dirty="0"/>
          </a:p>
        </p:txBody>
      </p:sp>
      <p:sp>
        <p:nvSpPr>
          <p:cNvPr id="3849219" name="Rectangle 3"/>
          <p:cNvSpPr>
            <a:spLocks noGrp="1" noChangeArrowheads="1"/>
          </p:cNvSpPr>
          <p:nvPr>
            <p:ph type="body" idx="1"/>
          </p:nvPr>
        </p:nvSpPr>
        <p:spPr>
          <a:xfrm>
            <a:off x="415925" y="1123950"/>
            <a:ext cx="9074150" cy="5138738"/>
          </a:xfrm>
        </p:spPr>
        <p:txBody>
          <a:bodyPr/>
          <a:lstStyle/>
          <a:p>
            <a:r>
              <a:rPr lang="en-US" altLang="en-US" sz="1800" b="1" dirty="0">
                <a:solidFill>
                  <a:srgbClr val="FF0000"/>
                </a:solidFill>
              </a:rPr>
              <a:t>AmEx</a:t>
            </a:r>
            <a:r>
              <a:rPr lang="en-US" altLang="en-US" sz="1800" b="1" dirty="0"/>
              <a:t> uses </a:t>
            </a:r>
            <a:r>
              <a:rPr lang="en-US" altLang="en-US" sz="1800" b="1" dirty="0">
                <a:solidFill>
                  <a:srgbClr val="7030A0"/>
                </a:solidFill>
              </a:rPr>
              <a:t>Foursquare</a:t>
            </a:r>
            <a:r>
              <a:rPr lang="en-US" altLang="en-US" sz="1800" b="1" dirty="0"/>
              <a:t> on </a:t>
            </a:r>
            <a:r>
              <a:rPr lang="en-US" altLang="en-US" sz="1800" b="1" dirty="0" smtClean="0">
                <a:solidFill>
                  <a:srgbClr val="00B050"/>
                </a:solidFill>
              </a:rPr>
              <a:t>your (user’s)</a:t>
            </a:r>
            <a:r>
              <a:rPr lang="en-US" altLang="en-US" sz="1800" b="1" dirty="0" smtClean="0"/>
              <a:t> </a:t>
            </a:r>
            <a:r>
              <a:rPr lang="en-US" altLang="en-US" sz="1800" b="1" dirty="0"/>
              <a:t>behalf</a:t>
            </a:r>
            <a:r>
              <a:rPr lang="en-US" altLang="en-US" sz="1800" b="1" dirty="0" smtClean="0"/>
              <a:t>.</a:t>
            </a:r>
            <a:endParaRPr lang="en-GB" altLang="en-US" sz="1800" b="1" dirty="0" smtClean="0"/>
          </a:p>
          <a:p>
            <a:pPr marL="450850" lvl="1" indent="0">
              <a:spcBef>
                <a:spcPct val="40000"/>
              </a:spcBef>
              <a:buNone/>
            </a:pPr>
            <a:r>
              <a:rPr lang="en-US" altLang="en-US" sz="1600" dirty="0" smtClean="0"/>
              <a:t>Which </a:t>
            </a:r>
            <a:r>
              <a:rPr lang="en-US" altLang="en-US" sz="1600" dirty="0"/>
              <a:t>means AmEx can access </a:t>
            </a:r>
            <a:r>
              <a:rPr lang="en-US" altLang="en-US" sz="1600" dirty="0" smtClean="0"/>
              <a:t>your Foursquare </a:t>
            </a:r>
            <a:r>
              <a:rPr lang="en-US" altLang="en-US" sz="1600" dirty="0"/>
              <a:t>data, but NOT that </a:t>
            </a:r>
            <a:r>
              <a:rPr lang="en-US" altLang="en-US" sz="1600" dirty="0" smtClean="0"/>
              <a:t>Foursquare can </a:t>
            </a:r>
            <a:r>
              <a:rPr lang="en-US" altLang="en-US" sz="1600" dirty="0"/>
              <a:t>access your AmEx data.</a:t>
            </a:r>
            <a:endParaRPr lang="en-GB" altLang="en-US" sz="1600" dirty="0" smtClean="0"/>
          </a:p>
        </p:txBody>
      </p:sp>
      <p:sp>
        <p:nvSpPr>
          <p:cNvPr id="6" name="Rounded Rectangle 5"/>
          <p:cNvSpPr/>
          <p:nvPr/>
        </p:nvSpPr>
        <p:spPr bwMode="auto">
          <a:xfrm>
            <a:off x="1186336" y="5454226"/>
            <a:ext cx="1872260" cy="864120"/>
          </a:xfrm>
          <a:prstGeom prst="roundRect">
            <a:avLst/>
          </a:prstGeom>
          <a:solidFill>
            <a:srgbClr val="D9F0F0"/>
          </a:solidFill>
          <a:ln w="9525" cap="flat" cmpd="sng" algn="ctr">
            <a:noFill/>
            <a:prstDash val="solid"/>
            <a:round/>
            <a:headEnd type="none" w="med" len="med"/>
            <a:tailEnd type="none" w="med" len="med"/>
          </a:ln>
          <a:effectLst/>
          <a:extLst/>
        </p:spPr>
        <p:txBody>
          <a:bodyPr vert="horz" wrap="square" lIns="46800" tIns="46800" rIns="468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800" b="1" dirty="0" smtClean="0">
                <a:solidFill>
                  <a:srgbClr val="FF0000"/>
                </a:solidFill>
              </a:rPr>
              <a:t>Application: </a:t>
            </a:r>
            <a:r>
              <a:rPr lang="en-US" sz="1800" b="1" dirty="0" smtClean="0"/>
              <a:t>AmEx</a:t>
            </a:r>
            <a:endParaRPr kumimoji="0" lang="en-US" sz="1800" b="1" i="0" u="none" strike="noStrike" cap="none" normalizeH="0" baseline="0" dirty="0" smtClean="0">
              <a:ln>
                <a:noFill/>
              </a:ln>
              <a:effectLst/>
            </a:endParaRPr>
          </a:p>
        </p:txBody>
      </p:sp>
      <p:sp>
        <p:nvSpPr>
          <p:cNvPr id="7" name="Rounded Rectangle 6"/>
          <p:cNvSpPr/>
          <p:nvPr/>
        </p:nvSpPr>
        <p:spPr bwMode="auto">
          <a:xfrm>
            <a:off x="3829764" y="5448966"/>
            <a:ext cx="1872260" cy="864120"/>
          </a:xfrm>
          <a:prstGeom prst="roundRect">
            <a:avLst/>
          </a:prstGeom>
          <a:solidFill>
            <a:srgbClr val="D9F0F0"/>
          </a:solidFill>
          <a:ln w="9525" cap="flat" cmpd="sng" algn="ctr">
            <a:noFill/>
            <a:prstDash val="solid"/>
            <a:round/>
            <a:headEnd type="none" w="med" len="med"/>
            <a:tailEnd type="none" w="med" len="med"/>
          </a:ln>
          <a:effectLst/>
          <a:extLst/>
        </p:spPr>
        <p:txBody>
          <a:bodyPr vert="horz" wrap="square" lIns="46800" tIns="46800" rIns="468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800" b="1" dirty="0" smtClean="0">
                <a:solidFill>
                  <a:srgbClr val="7030A0"/>
                </a:solidFill>
              </a:rPr>
              <a:t>Platform:</a:t>
            </a:r>
            <a:r>
              <a:rPr lang="en-US" sz="1800" b="1" dirty="0" smtClean="0">
                <a:solidFill>
                  <a:srgbClr val="FF0000"/>
                </a:solidFill>
              </a:rPr>
              <a:t> </a:t>
            </a:r>
            <a:r>
              <a:rPr lang="en-US" sz="1800" b="1" dirty="0" smtClean="0"/>
              <a:t>Foursquare</a:t>
            </a:r>
            <a:endParaRPr kumimoji="0" lang="en-US" sz="1800" b="1" i="0" u="none" strike="noStrike" cap="none" normalizeH="0" baseline="0" dirty="0" smtClean="0">
              <a:ln>
                <a:noFill/>
              </a:ln>
              <a:effectLst/>
            </a:endParaRPr>
          </a:p>
        </p:txBody>
      </p:sp>
      <p:sp>
        <p:nvSpPr>
          <p:cNvPr id="8" name="Rounded Rectangle 7"/>
          <p:cNvSpPr/>
          <p:nvPr/>
        </p:nvSpPr>
        <p:spPr bwMode="auto">
          <a:xfrm>
            <a:off x="6567788" y="5459472"/>
            <a:ext cx="1872260" cy="864120"/>
          </a:xfrm>
          <a:prstGeom prst="roundRect">
            <a:avLst/>
          </a:prstGeom>
          <a:solidFill>
            <a:srgbClr val="D9F0F0"/>
          </a:solidFill>
          <a:ln w="9525" cap="flat" cmpd="sng" algn="ctr">
            <a:noFill/>
            <a:prstDash val="solid"/>
            <a:round/>
            <a:headEnd type="none" w="med" len="med"/>
            <a:tailEnd type="none" w="med" len="med"/>
          </a:ln>
          <a:effectLst/>
          <a:extLst/>
        </p:spPr>
        <p:txBody>
          <a:bodyPr vert="horz" wrap="square" lIns="46800" tIns="46800" rIns="468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800" b="1" dirty="0" smtClean="0">
                <a:solidFill>
                  <a:srgbClr val="00B050"/>
                </a:solidFill>
              </a:rPr>
              <a:t>User</a:t>
            </a:r>
            <a:r>
              <a:rPr lang="en-US" sz="1800" b="1" dirty="0" smtClean="0">
                <a:solidFill>
                  <a:srgbClr val="7030A0"/>
                </a:solidFill>
              </a:rPr>
              <a:t>:</a:t>
            </a:r>
            <a:r>
              <a:rPr lang="en-US" sz="1800" b="1" dirty="0" smtClean="0">
                <a:solidFill>
                  <a:srgbClr val="FF0000"/>
                </a:solidFill>
              </a:rPr>
              <a:t>             </a:t>
            </a:r>
            <a:r>
              <a:rPr lang="en-US" sz="1800" b="1" dirty="0" smtClean="0"/>
              <a:t>You</a:t>
            </a:r>
            <a:endParaRPr kumimoji="0" lang="en-US" sz="1800" b="1" i="0" u="none" strike="noStrike" cap="none" normalizeH="0" baseline="0" dirty="0" smtClean="0">
              <a:ln>
                <a:noFill/>
              </a:ln>
              <a:effectLst/>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227" y="2197272"/>
            <a:ext cx="8208527" cy="3031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6018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11</a:t>
            </a:fld>
            <a:r>
              <a:rPr lang="nl-NL" altLang="en-US"/>
              <a:t> -</a:t>
            </a:r>
          </a:p>
        </p:txBody>
      </p:sp>
      <p:sp>
        <p:nvSpPr>
          <p:cNvPr id="3849218" name="Rectangle 2"/>
          <p:cNvSpPr>
            <a:spLocks noGrp="1" noChangeArrowheads="1"/>
          </p:cNvSpPr>
          <p:nvPr>
            <p:ph type="title"/>
          </p:nvPr>
        </p:nvSpPr>
        <p:spPr>
          <a:xfrm>
            <a:off x="430213" y="470017"/>
            <a:ext cx="9059862" cy="303096"/>
          </a:xfrm>
        </p:spPr>
        <p:txBody>
          <a:bodyPr/>
          <a:lstStyle/>
          <a:p>
            <a:r>
              <a:rPr lang="en-GB" altLang="en-US" sz="2000" dirty="0"/>
              <a:t>Authentication</a:t>
            </a:r>
          </a:p>
        </p:txBody>
      </p:sp>
      <p:sp>
        <p:nvSpPr>
          <p:cNvPr id="3849219" name="Rectangle 3"/>
          <p:cNvSpPr>
            <a:spLocks noGrp="1" noChangeArrowheads="1"/>
          </p:cNvSpPr>
          <p:nvPr>
            <p:ph type="body" idx="1"/>
          </p:nvPr>
        </p:nvSpPr>
        <p:spPr>
          <a:xfrm>
            <a:off x="415925" y="1123950"/>
            <a:ext cx="9074150" cy="5138738"/>
          </a:xfrm>
        </p:spPr>
        <p:txBody>
          <a:bodyPr/>
          <a:lstStyle/>
          <a:p>
            <a:pPr marL="0" indent="0">
              <a:buNone/>
            </a:pPr>
            <a:r>
              <a:rPr lang="en-US" altLang="en-US" sz="1600" dirty="0"/>
              <a:t>We know who the client and server are, </a:t>
            </a:r>
            <a:r>
              <a:rPr lang="en-US" altLang="en-US" sz="1600" dirty="0" smtClean="0"/>
              <a:t>and </a:t>
            </a:r>
            <a:r>
              <a:rPr lang="en-US" altLang="en-US" sz="1600" dirty="0"/>
              <a:t>we know they speak in specific data formats to understand each other. </a:t>
            </a:r>
            <a:r>
              <a:rPr lang="en-US" altLang="en-US" sz="1600" dirty="0" smtClean="0"/>
              <a:t>Knowing </a:t>
            </a:r>
            <a:r>
              <a:rPr lang="en-US" altLang="en-US" sz="1600" dirty="0"/>
              <a:t>how to talk, though, leaves an important question: </a:t>
            </a:r>
            <a:r>
              <a:rPr lang="en-US" altLang="en-US" sz="1600" b="1" dirty="0"/>
              <a:t>how does the server know the client is who it claims to be? </a:t>
            </a:r>
            <a:endParaRPr lang="en-US" altLang="en-US" sz="1600" b="1" dirty="0" smtClean="0"/>
          </a:p>
          <a:p>
            <a:pPr marL="0" indent="0">
              <a:buNone/>
            </a:pPr>
            <a:r>
              <a:rPr lang="en-US" altLang="en-US" sz="1600" b="1" dirty="0" smtClean="0"/>
              <a:t>Key terms: </a:t>
            </a:r>
            <a:endParaRPr lang="en-US" altLang="en-US" sz="1600" b="1" dirty="0"/>
          </a:p>
          <a:p>
            <a:r>
              <a:rPr lang="en-US" sz="1600" b="1" dirty="0"/>
              <a:t>Authentication:</a:t>
            </a:r>
            <a:r>
              <a:rPr lang="en-US" sz="1600" dirty="0"/>
              <a:t> process of the client proving its identity to the server</a:t>
            </a:r>
          </a:p>
          <a:p>
            <a:r>
              <a:rPr lang="en-US" sz="1600" b="1" dirty="0"/>
              <a:t>Credentials:</a:t>
            </a:r>
            <a:r>
              <a:rPr lang="en-US" sz="1600" dirty="0"/>
              <a:t> secret pieces of info used to prove the client's identity (username, password...)</a:t>
            </a:r>
          </a:p>
          <a:p>
            <a:r>
              <a:rPr lang="en-US" sz="1600" b="1" dirty="0"/>
              <a:t>Basic </a:t>
            </a:r>
            <a:r>
              <a:rPr lang="en-US" sz="1600" b="1" dirty="0" err="1"/>
              <a:t>Auth</a:t>
            </a:r>
            <a:r>
              <a:rPr lang="en-US" sz="1600" b="1" dirty="0"/>
              <a:t>:</a:t>
            </a:r>
            <a:r>
              <a:rPr lang="en-US" sz="1600" dirty="0"/>
              <a:t> scheme that uses an encoded username and password for credentials</a:t>
            </a:r>
          </a:p>
          <a:p>
            <a:r>
              <a:rPr lang="en-US" sz="1600" b="1" dirty="0"/>
              <a:t>API Key </a:t>
            </a:r>
            <a:r>
              <a:rPr lang="en-US" sz="1600" b="1" dirty="0" err="1"/>
              <a:t>Auth</a:t>
            </a:r>
            <a:r>
              <a:rPr lang="en-US" sz="1600" b="1" dirty="0"/>
              <a:t>:</a:t>
            </a:r>
            <a:r>
              <a:rPr lang="en-US" sz="1600" dirty="0"/>
              <a:t> scheme that uses a unique key for credentials</a:t>
            </a:r>
          </a:p>
          <a:p>
            <a:pPr marL="0" indent="0">
              <a:buNone/>
            </a:pPr>
            <a:endParaRPr lang="en-GB" altLang="en-US" sz="1600" b="1" dirty="0"/>
          </a:p>
        </p:txBody>
      </p:sp>
      <p:pic>
        <p:nvPicPr>
          <p:cNvPr id="6146" name="Picture 2" descr="https://zapier.cachefly.net/static/Cp9Ipg/images/learn/apis/ch4-key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2191220" y="4276867"/>
            <a:ext cx="5400750" cy="22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3103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12</a:t>
            </a:fld>
            <a:r>
              <a:rPr lang="nl-NL" altLang="en-US"/>
              <a:t> -</a:t>
            </a:r>
          </a:p>
        </p:txBody>
      </p:sp>
      <p:sp>
        <p:nvSpPr>
          <p:cNvPr id="3849218" name="Rectangle 2"/>
          <p:cNvSpPr>
            <a:spLocks noGrp="1" noChangeArrowheads="1"/>
          </p:cNvSpPr>
          <p:nvPr>
            <p:ph type="title"/>
          </p:nvPr>
        </p:nvSpPr>
        <p:spPr>
          <a:xfrm>
            <a:off x="430213" y="470017"/>
            <a:ext cx="9059862" cy="303096"/>
          </a:xfrm>
        </p:spPr>
        <p:txBody>
          <a:bodyPr/>
          <a:lstStyle/>
          <a:p>
            <a:r>
              <a:rPr lang="en-GB" altLang="en-US" sz="2000" dirty="0"/>
              <a:t>Authentication</a:t>
            </a:r>
          </a:p>
        </p:txBody>
      </p:sp>
      <p:sp>
        <p:nvSpPr>
          <p:cNvPr id="3849219" name="Rectangle 3"/>
          <p:cNvSpPr>
            <a:spLocks noGrp="1" noChangeArrowheads="1"/>
          </p:cNvSpPr>
          <p:nvPr>
            <p:ph type="body" idx="1"/>
          </p:nvPr>
        </p:nvSpPr>
        <p:spPr>
          <a:xfrm>
            <a:off x="415925" y="1123950"/>
            <a:ext cx="9074150" cy="5138738"/>
          </a:xfrm>
        </p:spPr>
        <p:txBody>
          <a:bodyPr/>
          <a:lstStyle/>
          <a:p>
            <a:pPr marL="0" indent="0">
              <a:buNone/>
            </a:pPr>
            <a:r>
              <a:rPr lang="en-US" altLang="en-US" sz="1600" dirty="0" smtClean="0"/>
              <a:t>There </a:t>
            </a:r>
            <a:r>
              <a:rPr lang="en-US" altLang="en-US" sz="1600" dirty="0"/>
              <a:t>are several techniques APIs use to authenticate a client. These are called authentication schemes. Let's take a look at two of these schemes now</a:t>
            </a:r>
            <a:r>
              <a:rPr lang="en-US" altLang="en-US" sz="1600" dirty="0" smtClean="0"/>
              <a:t>.</a:t>
            </a:r>
          </a:p>
          <a:p>
            <a:pPr marL="0" indent="0">
              <a:buNone/>
            </a:pPr>
            <a:endParaRPr lang="en-US" altLang="en-US" sz="1600" dirty="0"/>
          </a:p>
          <a:p>
            <a:pPr>
              <a:buFont typeface="Wingdings" panose="05000000000000000000" pitchFamily="2" charset="2"/>
              <a:buChar char="§"/>
            </a:pPr>
            <a:r>
              <a:rPr lang="en-US" altLang="en-US" sz="1600" b="1" dirty="0"/>
              <a:t>Basic Authentication - only requires a username and password. </a:t>
            </a:r>
            <a:r>
              <a:rPr lang="en-US" altLang="en-US" sz="1600" dirty="0"/>
              <a:t>Why does using the same username and password to access the API and manage the account is not ideal?</a:t>
            </a:r>
          </a:p>
          <a:p>
            <a:pPr marL="0" indent="0">
              <a:buNone/>
            </a:pPr>
            <a:r>
              <a:rPr lang="en-US" altLang="en-US" sz="1600" dirty="0"/>
              <a:t>There may be times when the client should have different permissions than the account owner. Take for example a business owner who hires a contractor to write a program that uses an API on their behalf. Trusting the contractor with the account credentials puts the owner at risk because an unscrupulous contractor could change the password, locking the business owner out of their own account. </a:t>
            </a:r>
          </a:p>
          <a:p>
            <a:pPr>
              <a:buFont typeface="Wingdings" panose="05000000000000000000" pitchFamily="2" charset="2"/>
              <a:buChar char="§"/>
            </a:pPr>
            <a:r>
              <a:rPr lang="en-US" altLang="en-US" sz="1600" b="1" dirty="0"/>
              <a:t>API Key Authentication - </a:t>
            </a:r>
            <a:r>
              <a:rPr lang="en-US" altLang="en-US" sz="1600" dirty="0"/>
              <a:t>API Key authentication is a technique that overcomes the weakness of using shared credentials by requiring the API to be accessed with a unique key. In this scheme, the key is usually a long series of letters and numbers that is distinct from the account owner's login password. The owner gives the key to the client, very much like a hotel gives a guest a key to a single room.</a:t>
            </a:r>
          </a:p>
          <a:p>
            <a:pPr marL="0" indent="0">
              <a:buNone/>
            </a:pPr>
            <a:endParaRPr lang="en-US" altLang="en-US" sz="1600" b="1" dirty="0"/>
          </a:p>
        </p:txBody>
      </p:sp>
    </p:spTree>
    <p:extLst>
      <p:ext uri="{BB962C8B-B14F-4D97-AF65-F5344CB8AC3E}">
        <p14:creationId xmlns:p14="http://schemas.microsoft.com/office/powerpoint/2010/main" val="2277958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a:xfrm>
            <a:off x="430213" y="446870"/>
            <a:ext cx="9059862" cy="326243"/>
          </a:xfrm>
        </p:spPr>
        <p:txBody>
          <a:bodyPr/>
          <a:lstStyle/>
          <a:p>
            <a:r>
              <a:rPr lang="en-GB" altLang="en-US" sz="2000" dirty="0" smtClean="0"/>
              <a:t>Demo: Indeed.com API request</a:t>
            </a:r>
            <a:endParaRPr lang="en-GB" altLang="en-US" sz="2000" dirty="0"/>
          </a:p>
        </p:txBody>
      </p:sp>
      <p:sp>
        <p:nvSpPr>
          <p:cNvPr id="3849219" name="Rectangle 3"/>
          <p:cNvSpPr>
            <a:spLocks noGrp="1" noChangeArrowheads="1"/>
          </p:cNvSpPr>
          <p:nvPr>
            <p:ph sz="half" idx="1"/>
          </p:nvPr>
        </p:nvSpPr>
        <p:spPr/>
        <p:txBody>
          <a:bodyPr/>
          <a:lstStyle/>
          <a:p>
            <a:r>
              <a:rPr lang="en-GB" altLang="en-US" sz="1600" b="1" dirty="0" smtClean="0"/>
              <a:t>A web search on indeed.com</a:t>
            </a:r>
          </a:p>
        </p:txBody>
      </p:sp>
      <p:sp>
        <p:nvSpPr>
          <p:cNvPr id="3" name="Content Placeholder 2"/>
          <p:cNvSpPr>
            <a:spLocks noGrp="1"/>
          </p:cNvSpPr>
          <p:nvPr>
            <p:ph sz="half" idx="2"/>
          </p:nvPr>
        </p:nvSpPr>
        <p:spPr>
          <a:xfrm>
            <a:off x="5149520" y="1123950"/>
            <a:ext cx="4460875" cy="5184775"/>
          </a:xfrm>
        </p:spPr>
        <p:txBody>
          <a:bodyPr/>
          <a:lstStyle/>
          <a:p>
            <a:r>
              <a:rPr lang="en-US" sz="1600" b="1" dirty="0" smtClean="0"/>
              <a:t>Indeed API’s available parameters</a:t>
            </a:r>
            <a:endParaRPr lang="en-US" sz="1600" b="1" dirty="0"/>
          </a:p>
        </p:txBody>
      </p:sp>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13</a:t>
            </a:fld>
            <a:r>
              <a:rPr lang="nl-NL" altLang="en-US"/>
              <a:t> -</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7" t="4106" r="44698" b="5368"/>
          <a:stretch/>
        </p:blipFill>
        <p:spPr bwMode="auto">
          <a:xfrm>
            <a:off x="84650" y="1520462"/>
            <a:ext cx="4881118" cy="4572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7342" t="24866" r="37516" b="6000"/>
          <a:stretch/>
        </p:blipFill>
        <p:spPr bwMode="auto">
          <a:xfrm>
            <a:off x="5067300" y="1456961"/>
            <a:ext cx="4826000" cy="5340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8872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5217" t="2444" r="54250" b="10911"/>
          <a:stretch/>
        </p:blipFill>
        <p:spPr bwMode="auto">
          <a:xfrm>
            <a:off x="5629418" y="1667164"/>
            <a:ext cx="4190253" cy="5038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bwMode="auto">
          <a:xfrm>
            <a:off x="6499119" y="5144540"/>
            <a:ext cx="3295151" cy="1532120"/>
          </a:xfrm>
          <a:prstGeom prst="roundRect">
            <a:avLst/>
          </a:prstGeom>
          <a:solidFill>
            <a:srgbClr val="D9F0F0"/>
          </a:solidFill>
          <a:ln w="9525" cap="flat" cmpd="sng" algn="ctr">
            <a:noFill/>
            <a:prstDash val="solid"/>
            <a:round/>
            <a:headEnd type="none" w="med" len="med"/>
            <a:tailEnd type="none" w="med" len="med"/>
          </a:ln>
          <a:effectLst/>
          <a:extLst/>
        </p:spPr>
        <p:txBody>
          <a:bodyPr vert="horz" wrap="square" lIns="46800" tIns="46800" rIns="46800" bIns="46800" numCol="1" rtlCol="0" anchor="ctr" anchorCtr="0" compatLnSpc="1">
            <a:prstTxWarp prst="textNoShape">
              <a:avLst/>
            </a:prstTxWarp>
          </a:bodyPr>
          <a:lstStyle/>
          <a:p>
            <a:r>
              <a:rPr lang="en-US" sz="1400" b="1" dirty="0"/>
              <a:t>APIs receive “calls” that tell them: </a:t>
            </a:r>
          </a:p>
          <a:p>
            <a:r>
              <a:rPr lang="en-US" sz="1400" dirty="0" smtClean="0"/>
              <a:t>- Who </a:t>
            </a:r>
            <a:r>
              <a:rPr lang="en-US" sz="1400" dirty="0"/>
              <a:t>you are</a:t>
            </a:r>
          </a:p>
          <a:p>
            <a:r>
              <a:rPr lang="en-US" sz="1400" dirty="0" smtClean="0"/>
              <a:t>- What </a:t>
            </a:r>
            <a:r>
              <a:rPr lang="en-US" sz="1400" dirty="0"/>
              <a:t>you want the API to do</a:t>
            </a:r>
          </a:p>
          <a:p>
            <a:r>
              <a:rPr lang="en-US" sz="1400" dirty="0" smtClean="0"/>
              <a:t>- What </a:t>
            </a:r>
            <a:r>
              <a:rPr lang="en-US" sz="1400" dirty="0"/>
              <a:t>it needs to know in order </a:t>
            </a:r>
            <a:endParaRPr kumimoji="0" lang="en-US" sz="1400" b="0" i="0" u="none" strike="noStrike" cap="none" normalizeH="0" baseline="0" dirty="0" smtClean="0">
              <a:ln>
                <a:noFill/>
              </a:ln>
              <a:solidFill>
                <a:schemeClr val="tx1"/>
              </a:solidFill>
              <a:effectLst/>
            </a:endParaRPr>
          </a:p>
        </p:txBody>
      </p:sp>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14</a:t>
            </a:fld>
            <a:r>
              <a:rPr lang="nl-NL" altLang="en-US"/>
              <a:t> -</a:t>
            </a:r>
          </a:p>
        </p:txBody>
      </p:sp>
      <p:sp>
        <p:nvSpPr>
          <p:cNvPr id="3849218" name="Rectangle 2"/>
          <p:cNvSpPr>
            <a:spLocks noGrp="1" noChangeArrowheads="1"/>
          </p:cNvSpPr>
          <p:nvPr>
            <p:ph type="title"/>
          </p:nvPr>
        </p:nvSpPr>
        <p:spPr>
          <a:xfrm>
            <a:off x="430213" y="446870"/>
            <a:ext cx="9059862" cy="326243"/>
          </a:xfrm>
        </p:spPr>
        <p:txBody>
          <a:bodyPr/>
          <a:lstStyle/>
          <a:p>
            <a:r>
              <a:rPr lang="en-GB" altLang="en-US" sz="2000" dirty="0" smtClean="0"/>
              <a:t>API call in Python – using an example from a </a:t>
            </a:r>
            <a:r>
              <a:rPr lang="en-GB" altLang="en-US" sz="2000" dirty="0" err="1" smtClean="0"/>
              <a:t>Github</a:t>
            </a:r>
            <a:r>
              <a:rPr lang="en-GB" altLang="en-US" sz="2000" dirty="0" smtClean="0"/>
              <a:t> repo</a:t>
            </a:r>
            <a:endParaRPr lang="en-GB" altLang="en-US" sz="2000" dirty="0"/>
          </a:p>
        </p:txBody>
      </p:sp>
      <p:sp>
        <p:nvSpPr>
          <p:cNvPr id="3849219" name="Rectangle 3"/>
          <p:cNvSpPr>
            <a:spLocks noGrp="1" noChangeArrowheads="1"/>
          </p:cNvSpPr>
          <p:nvPr>
            <p:ph type="body" idx="1"/>
          </p:nvPr>
        </p:nvSpPr>
        <p:spPr>
          <a:xfrm>
            <a:off x="415925" y="1047750"/>
            <a:ext cx="9074150" cy="1085070"/>
          </a:xfrm>
        </p:spPr>
        <p:txBody>
          <a:bodyPr/>
          <a:lstStyle/>
          <a:p>
            <a:pPr lvl="1">
              <a:spcBef>
                <a:spcPct val="40000"/>
              </a:spcBef>
            </a:pPr>
            <a:r>
              <a:rPr lang="en-US" altLang="en-US" sz="1600" dirty="0" smtClean="0"/>
              <a:t>create </a:t>
            </a:r>
            <a:r>
              <a:rPr lang="en-US" altLang="en-US" sz="1600" dirty="0"/>
              <a:t>a free Publisher account to receive an API key and </a:t>
            </a:r>
            <a:r>
              <a:rPr lang="en-US" altLang="en-US" sz="1600" dirty="0" smtClean="0"/>
              <a:t>access </a:t>
            </a:r>
            <a:r>
              <a:rPr lang="en-US" altLang="en-US" sz="1600" dirty="0"/>
              <a:t>tools to receive job </a:t>
            </a:r>
            <a:r>
              <a:rPr lang="en-US" altLang="en-US" sz="1600" dirty="0" smtClean="0"/>
              <a:t>data </a:t>
            </a:r>
          </a:p>
          <a:p>
            <a:pPr lvl="1">
              <a:spcBef>
                <a:spcPct val="40000"/>
              </a:spcBef>
            </a:pPr>
            <a:r>
              <a:rPr lang="en-US" altLang="en-US" sz="1600" dirty="0" smtClean="0"/>
              <a:t>define required parameters</a:t>
            </a:r>
            <a:endParaRPr lang="en-GB" altLang="en-US" sz="1600" dirty="0" smtClean="0"/>
          </a:p>
        </p:txBody>
      </p:sp>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6874" t="15469" r="39876" b="6222"/>
          <a:stretch/>
        </p:blipFill>
        <p:spPr bwMode="auto">
          <a:xfrm>
            <a:off x="50799" y="1717650"/>
            <a:ext cx="5515119" cy="4562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00340" y="2636890"/>
            <a:ext cx="2608018" cy="360050"/>
          </a:xfrm>
          <a:prstGeom prst="ellipse">
            <a:avLst/>
          </a:prstGeom>
          <a:noFill/>
          <a:ln w="28575" cap="flat" cmpd="sng" algn="ctr">
            <a:solidFill>
              <a:srgbClr val="00999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6800" tIns="46800" rIns="468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pitchFamily="34" charset="0"/>
            </a:endParaRPr>
          </a:p>
        </p:txBody>
      </p:sp>
      <p:sp>
        <p:nvSpPr>
          <p:cNvPr id="12" name="Oval 11"/>
          <p:cNvSpPr/>
          <p:nvPr/>
        </p:nvSpPr>
        <p:spPr bwMode="auto">
          <a:xfrm>
            <a:off x="200340" y="3157590"/>
            <a:ext cx="2557218" cy="487440"/>
          </a:xfrm>
          <a:prstGeom prst="ellipse">
            <a:avLst/>
          </a:prstGeom>
          <a:noFill/>
          <a:ln w="28575" cap="flat" cmpd="sng" algn="ctr">
            <a:solidFill>
              <a:srgbClr val="00999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6800" tIns="46800" rIns="468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pitchFamily="34" charset="0"/>
            </a:endParaRPr>
          </a:p>
        </p:txBody>
      </p:sp>
      <p:sp>
        <p:nvSpPr>
          <p:cNvPr id="13" name="Oval 12"/>
          <p:cNvSpPr/>
          <p:nvPr/>
        </p:nvSpPr>
        <p:spPr bwMode="auto">
          <a:xfrm>
            <a:off x="0" y="5589300"/>
            <a:ext cx="4915000" cy="792110"/>
          </a:xfrm>
          <a:prstGeom prst="ellipse">
            <a:avLst/>
          </a:prstGeom>
          <a:noFill/>
          <a:ln w="28575" cap="flat" cmpd="sng" algn="ctr">
            <a:solidFill>
              <a:srgbClr val="00999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6800" tIns="46800" rIns="468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pitchFamily="34" charset="0"/>
            </a:endParaRPr>
          </a:p>
        </p:txBody>
      </p:sp>
      <p:cxnSp>
        <p:nvCxnSpPr>
          <p:cNvPr id="7" name="Straight Arrow Connector 6"/>
          <p:cNvCxnSpPr>
            <a:stCxn id="13" idx="6"/>
          </p:cNvCxnSpPr>
          <p:nvPr/>
        </p:nvCxnSpPr>
        <p:spPr bwMode="auto">
          <a:xfrm flipV="1">
            <a:off x="4915000" y="1988801"/>
            <a:ext cx="936130" cy="3996554"/>
          </a:xfrm>
          <a:prstGeom prst="straightConnector1">
            <a:avLst/>
          </a:prstGeom>
          <a:noFill/>
          <a:ln w="19050" cap="flat" cmpd="sng" algn="ctr">
            <a:solidFill>
              <a:srgbClr val="009999"/>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p:cNvSpPr/>
          <p:nvPr/>
        </p:nvSpPr>
        <p:spPr bwMode="auto">
          <a:xfrm>
            <a:off x="5685708" y="3339905"/>
            <a:ext cx="1296180" cy="216030"/>
          </a:xfrm>
          <a:prstGeom prst="ellipse">
            <a:avLst/>
          </a:prstGeom>
          <a:noFill/>
          <a:ln w="19050" cap="flat" cmpd="sng" algn="ctr">
            <a:solidFill>
              <a:srgbClr val="00999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6800" tIns="46800" rIns="468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pitchFamily="34" charset="0"/>
            </a:endParaRPr>
          </a:p>
        </p:txBody>
      </p:sp>
      <p:sp>
        <p:nvSpPr>
          <p:cNvPr id="21" name="Oval 20"/>
          <p:cNvSpPr/>
          <p:nvPr/>
        </p:nvSpPr>
        <p:spPr bwMode="auto">
          <a:xfrm>
            <a:off x="5655858" y="3840962"/>
            <a:ext cx="1745482" cy="307319"/>
          </a:xfrm>
          <a:prstGeom prst="ellipse">
            <a:avLst/>
          </a:prstGeom>
          <a:noFill/>
          <a:ln w="19050" cap="flat" cmpd="sng" algn="ctr">
            <a:solidFill>
              <a:srgbClr val="00999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6800" tIns="46800" rIns="468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949873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15</a:t>
            </a:fld>
            <a:r>
              <a:rPr lang="nl-NL" altLang="en-US"/>
              <a:t> -</a:t>
            </a:r>
          </a:p>
        </p:txBody>
      </p:sp>
      <p:sp>
        <p:nvSpPr>
          <p:cNvPr id="3849218" name="Rectangle 2"/>
          <p:cNvSpPr>
            <a:spLocks noGrp="1" noChangeArrowheads="1"/>
          </p:cNvSpPr>
          <p:nvPr>
            <p:ph type="title"/>
          </p:nvPr>
        </p:nvSpPr>
        <p:spPr>
          <a:xfrm>
            <a:off x="430213" y="446870"/>
            <a:ext cx="9059862" cy="326243"/>
          </a:xfrm>
        </p:spPr>
        <p:txBody>
          <a:bodyPr/>
          <a:lstStyle/>
          <a:p>
            <a:r>
              <a:rPr lang="en-GB" altLang="en-US" sz="2000" dirty="0" smtClean="0"/>
              <a:t>API result output from Python converted to a csv table</a:t>
            </a:r>
            <a:endParaRPr lang="en-GB" altLang="en-US" sz="2000"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6909" r="21761" b="6197"/>
          <a:stretch/>
        </p:blipFill>
        <p:spPr bwMode="auto">
          <a:xfrm>
            <a:off x="109805" y="1268700"/>
            <a:ext cx="9676029" cy="4653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9873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16</a:t>
            </a:fld>
            <a:r>
              <a:rPr lang="nl-NL" altLang="en-US"/>
              <a:t> -</a:t>
            </a:r>
          </a:p>
        </p:txBody>
      </p:sp>
      <p:sp>
        <p:nvSpPr>
          <p:cNvPr id="3849218" name="Rectangle 2"/>
          <p:cNvSpPr>
            <a:spLocks noGrp="1" noChangeArrowheads="1"/>
          </p:cNvSpPr>
          <p:nvPr>
            <p:ph type="title"/>
          </p:nvPr>
        </p:nvSpPr>
        <p:spPr>
          <a:xfrm>
            <a:off x="430213" y="470017"/>
            <a:ext cx="9059862" cy="303096"/>
          </a:xfrm>
        </p:spPr>
        <p:txBody>
          <a:bodyPr/>
          <a:lstStyle/>
          <a:p>
            <a:r>
              <a:rPr lang="en-GB" altLang="en-US" sz="2000" dirty="0" smtClean="0"/>
              <a:t>Now, the fun part – mapping API data onto geographic map in R</a:t>
            </a:r>
            <a:endParaRPr lang="en-GB" altLang="en-US" sz="2000" dirty="0"/>
          </a:p>
        </p:txBody>
      </p:sp>
      <p:sp>
        <p:nvSpPr>
          <p:cNvPr id="3849219" name="Rectangle 3"/>
          <p:cNvSpPr>
            <a:spLocks noGrp="1" noChangeArrowheads="1"/>
          </p:cNvSpPr>
          <p:nvPr>
            <p:ph type="body" idx="1"/>
          </p:nvPr>
        </p:nvSpPr>
        <p:spPr>
          <a:xfrm>
            <a:off x="415925" y="1123950"/>
            <a:ext cx="9074150" cy="5138738"/>
          </a:xfrm>
        </p:spPr>
        <p:txBody>
          <a:bodyPr/>
          <a:lstStyle/>
          <a:p>
            <a:r>
              <a:rPr lang="en-GB" altLang="en-US" sz="1600" b="1" dirty="0" smtClean="0"/>
              <a:t>How to visualize Indeed job search results in an interesting way? </a:t>
            </a:r>
          </a:p>
          <a:p>
            <a:r>
              <a:rPr lang="en-GB" altLang="en-US" sz="1600" b="1" dirty="0" smtClean="0"/>
              <a:t>Packages used in R: Leaflet</a:t>
            </a:r>
            <a:endParaRPr lang="en-GB" altLang="en-US" sz="1600" b="1" dirty="0" smtClean="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28" t="28456" r="39897" b="27544"/>
          <a:stretch/>
        </p:blipFill>
        <p:spPr bwMode="auto">
          <a:xfrm>
            <a:off x="310579" y="2070750"/>
            <a:ext cx="9409377" cy="4094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bwMode="auto">
          <a:xfrm>
            <a:off x="323279" y="3933070"/>
            <a:ext cx="897901" cy="288040"/>
          </a:xfrm>
          <a:prstGeom prst="roundRect">
            <a:avLst/>
          </a:prstGeom>
          <a:noFill/>
          <a:ln w="28575" cap="flat" cmpd="sng" algn="ctr">
            <a:solidFill>
              <a:srgbClr val="00999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6800" tIns="46800" rIns="468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pitchFamily="34" charset="0"/>
            </a:endParaRPr>
          </a:p>
        </p:txBody>
      </p:sp>
      <p:sp>
        <p:nvSpPr>
          <p:cNvPr id="9" name="Rounded Rectangle 8"/>
          <p:cNvSpPr/>
          <p:nvPr/>
        </p:nvSpPr>
        <p:spPr bwMode="auto">
          <a:xfrm>
            <a:off x="515759" y="5457980"/>
            <a:ext cx="6021461" cy="288040"/>
          </a:xfrm>
          <a:prstGeom prst="roundRect">
            <a:avLst/>
          </a:prstGeom>
          <a:noFill/>
          <a:ln w="28575" cap="flat" cmpd="sng" algn="ctr">
            <a:solidFill>
              <a:srgbClr val="00999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6800" tIns="46800" rIns="468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949873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17</a:t>
            </a:fld>
            <a:r>
              <a:rPr lang="nl-NL" altLang="en-US"/>
              <a:t> -</a:t>
            </a:r>
          </a:p>
        </p:txBody>
      </p:sp>
      <p:sp>
        <p:nvSpPr>
          <p:cNvPr id="3849218" name="Rectangle 2"/>
          <p:cNvSpPr>
            <a:spLocks noGrp="1" noChangeArrowheads="1"/>
          </p:cNvSpPr>
          <p:nvPr>
            <p:ph type="title"/>
          </p:nvPr>
        </p:nvSpPr>
        <p:spPr>
          <a:xfrm>
            <a:off x="430213" y="446870"/>
            <a:ext cx="9059862" cy="326243"/>
          </a:xfrm>
        </p:spPr>
        <p:txBody>
          <a:bodyPr/>
          <a:lstStyle/>
          <a:p>
            <a:r>
              <a:rPr lang="en-GB" altLang="en-US" sz="2000" dirty="0" smtClean="0"/>
              <a:t>On selecting map tiles / creating custom base maps on </a:t>
            </a:r>
            <a:r>
              <a:rPr lang="en-GB" altLang="en-US" sz="2000" dirty="0" err="1" smtClean="0"/>
              <a:t>Mapbox</a:t>
            </a:r>
            <a:endParaRPr lang="en-GB" altLang="en-US" sz="2000" dirty="0"/>
          </a:p>
        </p:txBody>
      </p:sp>
      <p:sp>
        <p:nvSpPr>
          <p:cNvPr id="3849219" name="Rectangle 3"/>
          <p:cNvSpPr>
            <a:spLocks noGrp="1" noChangeArrowheads="1"/>
          </p:cNvSpPr>
          <p:nvPr>
            <p:ph type="body" idx="1"/>
          </p:nvPr>
        </p:nvSpPr>
        <p:spPr>
          <a:xfrm>
            <a:off x="415925" y="1123950"/>
            <a:ext cx="9074150" cy="5138738"/>
          </a:xfrm>
        </p:spPr>
        <p:txBody>
          <a:bodyPr/>
          <a:lstStyle/>
          <a:p>
            <a:r>
              <a:rPr lang="en-GB" altLang="en-US" sz="1600" b="1" dirty="0" smtClean="0"/>
              <a:t>Insert text here</a:t>
            </a:r>
          </a:p>
          <a:p>
            <a:pPr lvl="1">
              <a:spcBef>
                <a:spcPct val="40000"/>
              </a:spcBef>
            </a:pPr>
            <a:r>
              <a:rPr lang="en-GB" altLang="en-US" sz="1600" dirty="0" smtClean="0"/>
              <a:t>Insert text here</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000" r="9000" b="6444"/>
          <a:stretch/>
        </p:blipFill>
        <p:spPr bwMode="auto">
          <a:xfrm>
            <a:off x="122434" y="1028700"/>
            <a:ext cx="9634026" cy="5094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20963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18</a:t>
            </a:fld>
            <a:r>
              <a:rPr lang="nl-NL" altLang="en-US"/>
              <a:t> -</a:t>
            </a:r>
          </a:p>
        </p:txBody>
      </p:sp>
      <p:sp>
        <p:nvSpPr>
          <p:cNvPr id="3849218" name="Rectangle 2"/>
          <p:cNvSpPr>
            <a:spLocks noGrp="1" noChangeArrowheads="1"/>
          </p:cNvSpPr>
          <p:nvPr>
            <p:ph type="title"/>
          </p:nvPr>
        </p:nvSpPr>
        <p:spPr>
          <a:xfrm>
            <a:off x="430213" y="446870"/>
            <a:ext cx="9059862" cy="326243"/>
          </a:xfrm>
        </p:spPr>
        <p:txBody>
          <a:bodyPr/>
          <a:lstStyle/>
          <a:p>
            <a:r>
              <a:rPr lang="en-GB" altLang="en-US" sz="2000" dirty="0" smtClean="0"/>
              <a:t>Indeed job search results mapped with Leaflet package in R</a:t>
            </a:r>
            <a:endParaRPr lang="en-GB" altLang="en-US" sz="20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828" r="1331" b="5612"/>
          <a:stretch/>
        </p:blipFill>
        <p:spPr bwMode="auto">
          <a:xfrm>
            <a:off x="8881" y="1052671"/>
            <a:ext cx="9870737" cy="503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98737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9" name="Rectangle 3"/>
          <p:cNvSpPr>
            <a:spLocks noGrp="1" noChangeArrowheads="1"/>
          </p:cNvSpPr>
          <p:nvPr>
            <p:ph type="body" idx="1"/>
          </p:nvPr>
        </p:nvSpPr>
        <p:spPr>
          <a:xfrm>
            <a:off x="782638" y="1700760"/>
            <a:ext cx="8420100" cy="2706141"/>
          </a:xfrm>
        </p:spPr>
        <p:txBody>
          <a:bodyPr/>
          <a:lstStyle/>
          <a:p>
            <a:endParaRPr lang="en-GB" altLang="en-US" sz="1600" b="1" dirty="0" smtClean="0"/>
          </a:p>
          <a:p>
            <a:endParaRPr lang="en-GB" altLang="en-US" sz="1600" b="1" dirty="0"/>
          </a:p>
          <a:p>
            <a:endParaRPr lang="en-GB" altLang="en-US" sz="1600" b="1" dirty="0" smtClean="0"/>
          </a:p>
          <a:p>
            <a:endParaRPr lang="en-GB" altLang="en-US" sz="1600" b="1" dirty="0"/>
          </a:p>
          <a:p>
            <a:endParaRPr lang="en-GB" altLang="en-US" sz="1600" b="1" dirty="0" smtClean="0"/>
          </a:p>
          <a:p>
            <a:endParaRPr lang="en-GB" altLang="en-US" sz="1600" b="1" dirty="0"/>
          </a:p>
          <a:p>
            <a:endParaRPr lang="en-GB" altLang="en-US" sz="1600" b="1" dirty="0" smtClean="0"/>
          </a:p>
          <a:p>
            <a:r>
              <a:rPr lang="en-GB" altLang="en-US" dirty="0" smtClean="0"/>
              <a:t>What we aim to go over today: </a:t>
            </a:r>
            <a:endParaRPr lang="en-GB" altLang="en-US" dirty="0" smtClean="0"/>
          </a:p>
          <a:p>
            <a:endParaRPr lang="en-GB" altLang="en-US" dirty="0" smtClean="0"/>
          </a:p>
          <a:p>
            <a:pPr marL="742950" lvl="1" indent="-285750">
              <a:spcBef>
                <a:spcPct val="40000"/>
              </a:spcBef>
              <a:buFont typeface="Wingdings" panose="05000000000000000000" pitchFamily="2" charset="2"/>
              <a:buChar char="§"/>
            </a:pPr>
            <a:r>
              <a:rPr lang="en-GB" altLang="en-US" sz="2000" b="1" dirty="0" smtClean="0"/>
              <a:t>Overview to APIs.</a:t>
            </a:r>
            <a:r>
              <a:rPr lang="en-GB" altLang="en-US" sz="2000" b="1" dirty="0" smtClean="0"/>
              <a:t> </a:t>
            </a:r>
            <a:r>
              <a:rPr lang="en-GB" altLang="en-US" sz="2000" b="1" dirty="0"/>
              <a:t>Why should we care? </a:t>
            </a:r>
            <a:endParaRPr lang="en-GB" altLang="en-US" sz="2000" b="1" dirty="0" smtClean="0"/>
          </a:p>
          <a:p>
            <a:pPr marL="742950" lvl="1" indent="-285750">
              <a:spcBef>
                <a:spcPct val="40000"/>
              </a:spcBef>
              <a:buFont typeface="Wingdings" panose="05000000000000000000" pitchFamily="2" charset="2"/>
              <a:buChar char="§"/>
            </a:pPr>
            <a:r>
              <a:rPr lang="en-GB" altLang="en-US" sz="2000" b="1" dirty="0" smtClean="0"/>
              <a:t>How do APIs work? </a:t>
            </a:r>
          </a:p>
          <a:p>
            <a:pPr marL="742950" lvl="1" indent="-285750">
              <a:spcBef>
                <a:spcPct val="40000"/>
              </a:spcBef>
              <a:buFont typeface="Wingdings" panose="05000000000000000000" pitchFamily="2" charset="2"/>
              <a:buChar char="§"/>
            </a:pPr>
            <a:r>
              <a:rPr lang="en-GB" altLang="en-US" sz="2000" b="1" dirty="0" smtClean="0"/>
              <a:t>Indeed.com </a:t>
            </a:r>
            <a:r>
              <a:rPr lang="en-GB" altLang="en-US" sz="2000" b="1" dirty="0" smtClean="0"/>
              <a:t>API </a:t>
            </a:r>
            <a:r>
              <a:rPr lang="en-GB" altLang="en-US" sz="2000" b="1" dirty="0" smtClean="0"/>
              <a:t>quick </a:t>
            </a:r>
            <a:r>
              <a:rPr lang="en-GB" altLang="en-US" sz="2000" b="1" dirty="0" smtClean="0"/>
              <a:t>example</a:t>
            </a:r>
            <a:r>
              <a:rPr lang="en-GB" altLang="en-US" sz="2000" b="1" dirty="0" smtClean="0"/>
              <a:t> with Python/R</a:t>
            </a:r>
          </a:p>
          <a:p>
            <a:pPr marL="742950" lvl="1" indent="-285750">
              <a:spcBef>
                <a:spcPct val="40000"/>
              </a:spcBef>
              <a:buFont typeface="Wingdings" panose="05000000000000000000" pitchFamily="2" charset="2"/>
              <a:buChar char="§"/>
            </a:pPr>
            <a:r>
              <a:rPr lang="en-GB" altLang="en-US" sz="2000" b="1" dirty="0" smtClean="0"/>
              <a:t>Demo of Yelp API with Python/R</a:t>
            </a:r>
            <a:endParaRPr lang="en-GB" altLang="en-US" sz="1600" dirty="0" smtClean="0"/>
          </a:p>
          <a:p>
            <a:pPr lvl="1">
              <a:spcBef>
                <a:spcPct val="40000"/>
              </a:spcBef>
            </a:pPr>
            <a:endParaRPr lang="en-GB" altLang="en-US" sz="1600" dirty="0" smtClean="0"/>
          </a:p>
          <a:p>
            <a:pPr lvl="1">
              <a:spcBef>
                <a:spcPct val="40000"/>
              </a:spcBef>
            </a:pPr>
            <a:endParaRPr lang="en-GB" altLang="en-US" sz="1600" dirty="0" smtClean="0"/>
          </a:p>
        </p:txBody>
      </p:sp>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1</a:t>
            </a:fld>
            <a:r>
              <a:rPr lang="nl-NL" altLang="en-US"/>
              <a:t> -</a:t>
            </a:r>
          </a:p>
        </p:txBody>
      </p:sp>
    </p:spTree>
    <p:extLst>
      <p:ext uri="{BB962C8B-B14F-4D97-AF65-F5344CB8AC3E}">
        <p14:creationId xmlns:p14="http://schemas.microsoft.com/office/powerpoint/2010/main" val="546559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19</a:t>
            </a:fld>
            <a:r>
              <a:rPr lang="nl-NL" altLang="en-US"/>
              <a:t> -</a:t>
            </a:r>
          </a:p>
        </p:txBody>
      </p:sp>
      <p:sp>
        <p:nvSpPr>
          <p:cNvPr id="3849218" name="Rectangle 2"/>
          <p:cNvSpPr>
            <a:spLocks noGrp="1" noChangeArrowheads="1"/>
          </p:cNvSpPr>
          <p:nvPr>
            <p:ph type="title"/>
          </p:nvPr>
        </p:nvSpPr>
        <p:spPr>
          <a:xfrm>
            <a:off x="430213" y="470017"/>
            <a:ext cx="9059862" cy="303096"/>
          </a:xfrm>
        </p:spPr>
        <p:txBody>
          <a:bodyPr/>
          <a:lstStyle/>
          <a:p>
            <a:r>
              <a:rPr lang="en-GB" altLang="en-US" sz="2000" dirty="0" smtClean="0"/>
              <a:t>Zooming in..</a:t>
            </a:r>
            <a:endParaRPr lang="en-GB" altLang="en-US" sz="2000" dirty="0"/>
          </a:p>
        </p:txBody>
      </p:sp>
      <p:pic>
        <p:nvPicPr>
          <p:cNvPr id="6" name="Picture 5"/>
          <p:cNvPicPr>
            <a:picLocks noChangeAspect="1"/>
          </p:cNvPicPr>
          <p:nvPr/>
        </p:nvPicPr>
        <p:blipFill rotWithShape="1">
          <a:blip r:embed="rId2"/>
          <a:srcRect l="961" t="4843" b="6553"/>
          <a:stretch/>
        </p:blipFill>
        <p:spPr bwMode="auto">
          <a:xfrm>
            <a:off x="49206" y="1055498"/>
            <a:ext cx="9796633" cy="49299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5703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20</a:t>
            </a:fld>
            <a:r>
              <a:rPr lang="nl-NL" altLang="en-US"/>
              <a:t> -</a:t>
            </a:r>
          </a:p>
        </p:txBody>
      </p:sp>
      <p:sp>
        <p:nvSpPr>
          <p:cNvPr id="3849218" name="Rectangle 2"/>
          <p:cNvSpPr>
            <a:spLocks noGrp="1" noChangeArrowheads="1"/>
          </p:cNvSpPr>
          <p:nvPr>
            <p:ph type="title"/>
          </p:nvPr>
        </p:nvSpPr>
        <p:spPr>
          <a:xfrm>
            <a:off x="430213" y="470017"/>
            <a:ext cx="9059862" cy="303096"/>
          </a:xfrm>
        </p:spPr>
        <p:txBody>
          <a:bodyPr/>
          <a:lstStyle/>
          <a:p>
            <a:r>
              <a:rPr lang="en-GB" altLang="en-US" sz="2000" dirty="0" smtClean="0"/>
              <a:t>References for this presentation</a:t>
            </a:r>
            <a:endParaRPr lang="en-GB" altLang="en-US" sz="2000" dirty="0"/>
          </a:p>
        </p:txBody>
      </p:sp>
      <p:sp>
        <p:nvSpPr>
          <p:cNvPr id="3849219" name="Rectangle 3"/>
          <p:cNvSpPr>
            <a:spLocks noGrp="1" noChangeArrowheads="1"/>
          </p:cNvSpPr>
          <p:nvPr>
            <p:ph type="body" idx="1"/>
          </p:nvPr>
        </p:nvSpPr>
        <p:spPr>
          <a:xfrm>
            <a:off x="415925" y="1123950"/>
            <a:ext cx="9074150" cy="5138738"/>
          </a:xfrm>
        </p:spPr>
        <p:txBody>
          <a:bodyPr/>
          <a:lstStyle/>
          <a:p>
            <a:pPr marL="0" indent="0">
              <a:buNone/>
            </a:pPr>
            <a:r>
              <a:rPr lang="en-GB" altLang="en-US" sz="1600" b="1" dirty="0" smtClean="0"/>
              <a:t>Sources for some of the case examples an illustrations in the section on Intro to APIs:</a:t>
            </a:r>
          </a:p>
          <a:p>
            <a:pPr marL="0" indent="0">
              <a:buNone/>
            </a:pPr>
            <a:endParaRPr lang="en-GB" altLang="en-US" sz="1600" b="1" dirty="0" smtClean="0"/>
          </a:p>
          <a:p>
            <a:pPr lvl="1">
              <a:spcBef>
                <a:spcPct val="40000"/>
              </a:spcBef>
            </a:pPr>
            <a:r>
              <a:rPr lang="en-GB" altLang="en-US" sz="1600" dirty="0" smtClean="0"/>
              <a:t>Matt </a:t>
            </a:r>
            <a:r>
              <a:rPr lang="en-GB" altLang="en-US" sz="1600" dirty="0" err="1" smtClean="0"/>
              <a:t>LeMay</a:t>
            </a:r>
            <a:r>
              <a:rPr lang="en-GB" altLang="en-US" sz="1600" dirty="0" smtClean="0"/>
              <a:t>, “The What and Why of APIs”</a:t>
            </a:r>
            <a:endParaRPr lang="en-GB" altLang="en-US" sz="1600" dirty="0" smtClean="0"/>
          </a:p>
          <a:p>
            <a:pPr lvl="1">
              <a:spcBef>
                <a:spcPct val="40000"/>
              </a:spcBef>
            </a:pPr>
            <a:r>
              <a:rPr lang="en-GB" altLang="en-US" sz="1600" dirty="0" err="1" smtClean="0"/>
              <a:t>Zapier</a:t>
            </a:r>
            <a:r>
              <a:rPr lang="en-GB" altLang="en-US" sz="1600" dirty="0" smtClean="0"/>
              <a:t>, Introduction to APIs </a:t>
            </a:r>
            <a:r>
              <a:rPr lang="en-GB" altLang="en-US" sz="1600" dirty="0"/>
              <a:t>- </a:t>
            </a:r>
            <a:r>
              <a:rPr lang="en-GB" altLang="en-US" sz="1600" i="1" dirty="0"/>
              <a:t>https://zapier.com/learn/apis/chapter-1-introduction-to-apis</a:t>
            </a:r>
            <a:r>
              <a:rPr lang="en-GB" altLang="en-US" sz="1600" i="1" dirty="0" smtClean="0"/>
              <a:t>/</a:t>
            </a:r>
            <a:endParaRPr lang="en-GB" altLang="en-US" sz="1600" i="1" dirty="0" smtClean="0"/>
          </a:p>
          <a:p>
            <a:pPr lvl="1">
              <a:spcBef>
                <a:spcPct val="40000"/>
              </a:spcBef>
            </a:pPr>
            <a:endParaRPr lang="en-GB" altLang="en-US" sz="1600" dirty="0" smtClean="0"/>
          </a:p>
        </p:txBody>
      </p:sp>
    </p:spTree>
    <p:extLst>
      <p:ext uri="{BB962C8B-B14F-4D97-AF65-F5344CB8AC3E}">
        <p14:creationId xmlns:p14="http://schemas.microsoft.com/office/powerpoint/2010/main" val="3105623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2</a:t>
            </a:fld>
            <a:r>
              <a:rPr lang="nl-NL" altLang="en-US"/>
              <a:t> -</a:t>
            </a:r>
          </a:p>
        </p:txBody>
      </p:sp>
      <p:sp>
        <p:nvSpPr>
          <p:cNvPr id="3849218" name="Rectangle 2"/>
          <p:cNvSpPr>
            <a:spLocks noGrp="1" noChangeArrowheads="1"/>
          </p:cNvSpPr>
          <p:nvPr>
            <p:ph type="title"/>
          </p:nvPr>
        </p:nvSpPr>
        <p:spPr>
          <a:xfrm>
            <a:off x="430213" y="470017"/>
            <a:ext cx="9059862" cy="303096"/>
          </a:xfrm>
        </p:spPr>
        <p:txBody>
          <a:bodyPr/>
          <a:lstStyle/>
          <a:p>
            <a:r>
              <a:rPr lang="en-GB" altLang="en-US" sz="2000" dirty="0" smtClean="0"/>
              <a:t>What are APIs?</a:t>
            </a:r>
            <a:endParaRPr lang="en-GB" altLang="en-US" sz="2000" dirty="0"/>
          </a:p>
        </p:txBody>
      </p:sp>
      <p:sp>
        <p:nvSpPr>
          <p:cNvPr id="3849219" name="Rectangle 3"/>
          <p:cNvSpPr>
            <a:spLocks noGrp="1" noChangeArrowheads="1"/>
          </p:cNvSpPr>
          <p:nvPr>
            <p:ph type="body" idx="1"/>
          </p:nvPr>
        </p:nvSpPr>
        <p:spPr>
          <a:xfrm>
            <a:off x="415925" y="1123950"/>
            <a:ext cx="9074150" cy="5138738"/>
          </a:xfrm>
        </p:spPr>
        <p:txBody>
          <a:bodyPr/>
          <a:lstStyle/>
          <a:p>
            <a:pPr>
              <a:buFont typeface="Wingdings" panose="05000000000000000000" pitchFamily="2" charset="2"/>
              <a:buChar char="§"/>
            </a:pPr>
            <a:r>
              <a:rPr lang="en-US" altLang="en-US" sz="1800" b="1" dirty="0" smtClean="0"/>
              <a:t>API stands for </a:t>
            </a:r>
            <a:r>
              <a:rPr lang="en-US" altLang="en-US" sz="1800" b="1" dirty="0" smtClean="0">
                <a:solidFill>
                  <a:srgbClr val="009999"/>
                </a:solidFill>
              </a:rPr>
              <a:t>Application Programming Interface</a:t>
            </a:r>
            <a:r>
              <a:rPr lang="en-US" altLang="en-US" sz="1800" b="1" dirty="0" smtClean="0"/>
              <a:t> – </a:t>
            </a:r>
            <a:r>
              <a:rPr lang="en-US" altLang="en-US" sz="1800" dirty="0" smtClean="0"/>
              <a:t>a way for applications to talk to each other. </a:t>
            </a:r>
            <a:endParaRPr lang="en-US" altLang="en-US" sz="1800" b="1" dirty="0" smtClean="0"/>
          </a:p>
          <a:p>
            <a:pPr marL="0" indent="0">
              <a:buNone/>
            </a:pPr>
            <a:r>
              <a:rPr lang="en-US" altLang="en-US" sz="1800" dirty="0" smtClean="0"/>
              <a:t>APIs </a:t>
            </a:r>
            <a:r>
              <a:rPr lang="en-US" altLang="en-US" sz="1800" dirty="0"/>
              <a:t>are the secret plumbing of the </a:t>
            </a:r>
            <a:r>
              <a:rPr lang="en-US" altLang="en-US" sz="1800" dirty="0" smtClean="0"/>
              <a:t>web. </a:t>
            </a:r>
            <a:r>
              <a:rPr lang="en-US" altLang="en-US" sz="1800" b="1" dirty="0" smtClean="0"/>
              <a:t>They </a:t>
            </a:r>
            <a:r>
              <a:rPr lang="en-US" altLang="en-US" sz="1800" b="1" dirty="0"/>
              <a:t>are a way to get the functionality of </a:t>
            </a:r>
            <a:r>
              <a:rPr lang="en-US" altLang="en-US" sz="1800" b="1" dirty="0" smtClean="0"/>
              <a:t>an application </a:t>
            </a:r>
            <a:r>
              <a:rPr lang="en-US" altLang="en-US" sz="1800" b="1" dirty="0"/>
              <a:t>(such as Twitter, </a:t>
            </a:r>
            <a:r>
              <a:rPr lang="en-US" altLang="en-US" sz="1800" b="1" dirty="0" smtClean="0"/>
              <a:t>Facebook) without </a:t>
            </a:r>
            <a:r>
              <a:rPr lang="en-US" altLang="en-US" sz="1800" b="1" dirty="0"/>
              <a:t>visiting the website for that </a:t>
            </a:r>
            <a:r>
              <a:rPr lang="en-US" altLang="en-US" sz="1800" b="1" dirty="0" smtClean="0"/>
              <a:t>application</a:t>
            </a:r>
            <a:r>
              <a:rPr lang="en-US" altLang="en-US" sz="1800" b="1" dirty="0" smtClean="0"/>
              <a:t>.</a:t>
            </a:r>
            <a:endParaRPr lang="en-US" altLang="en-US" sz="1800" b="1" dirty="0" smtClean="0"/>
          </a:p>
          <a:p>
            <a:r>
              <a:rPr lang="en-US" altLang="en-US" sz="1800" b="1" dirty="0"/>
              <a:t>Why is it valuable? </a:t>
            </a:r>
            <a:endParaRPr lang="en-US" altLang="en-US" sz="1800" b="1" dirty="0" smtClean="0"/>
          </a:p>
          <a:p>
            <a:pPr marL="0" indent="0">
              <a:buNone/>
            </a:pPr>
            <a:r>
              <a:rPr lang="en-US" altLang="en-US" sz="1800" dirty="0" smtClean="0"/>
              <a:t>Websites </a:t>
            </a:r>
            <a:r>
              <a:rPr lang="en-US" altLang="en-US" sz="1800" dirty="0"/>
              <a:t>are designed to cater to </a:t>
            </a:r>
            <a:r>
              <a:rPr lang="en-US" altLang="en-US" sz="1800" dirty="0" smtClean="0"/>
              <a:t>human's </a:t>
            </a:r>
            <a:r>
              <a:rPr lang="en-US" altLang="en-US" sz="1800" dirty="0"/>
              <a:t>strengths. </a:t>
            </a:r>
            <a:r>
              <a:rPr lang="en-US" altLang="en-US" sz="1800" dirty="0" smtClean="0"/>
              <a:t>Yet</a:t>
            </a:r>
            <a:r>
              <a:rPr lang="en-US" altLang="en-US" sz="1800" dirty="0"/>
              <a:t>, what happens when you face a very time-intensive task, like copying the contact info for a thousand customers from one site to another? </a:t>
            </a:r>
            <a:endParaRPr lang="en-US" altLang="en-US" sz="1800" dirty="0" smtClean="0"/>
          </a:p>
          <a:p>
            <a:pPr marL="0" indent="0">
              <a:buNone/>
            </a:pPr>
            <a:r>
              <a:rPr lang="en-US" altLang="en-US" sz="1800" dirty="0" smtClean="0"/>
              <a:t>You </a:t>
            </a:r>
            <a:r>
              <a:rPr lang="en-US" altLang="en-US" sz="1800" dirty="0"/>
              <a:t>would love to delegate this work to a computer so it can be done quickly and accurately. </a:t>
            </a:r>
            <a:r>
              <a:rPr lang="en-US" altLang="en-US" sz="1800" dirty="0" smtClean="0"/>
              <a:t>The solution is an API. </a:t>
            </a:r>
            <a:endParaRPr lang="en-US" altLang="en-US" sz="1800" b="1" dirty="0"/>
          </a:p>
          <a:p>
            <a:pPr marL="0" indent="0">
              <a:buNone/>
            </a:pPr>
            <a:r>
              <a:rPr lang="en-US" altLang="en-US" sz="1800" b="1" dirty="0" smtClean="0"/>
              <a:t>API</a:t>
            </a:r>
            <a:r>
              <a:rPr lang="en-US" altLang="en-US" sz="1800" b="1" dirty="0" smtClean="0"/>
              <a:t> </a:t>
            </a:r>
            <a:r>
              <a:rPr lang="en-US" altLang="en-US" sz="1800" b="1" dirty="0"/>
              <a:t>is the tool that </a:t>
            </a:r>
            <a:r>
              <a:rPr lang="en-US" altLang="en-US" sz="1800" b="1" dirty="0">
                <a:solidFill>
                  <a:srgbClr val="009999"/>
                </a:solidFill>
              </a:rPr>
              <a:t>makes a website's data digestible for a computer</a:t>
            </a:r>
            <a:r>
              <a:rPr lang="en-US" altLang="en-US" sz="1800" b="1" dirty="0"/>
              <a:t>. </a:t>
            </a:r>
            <a:endParaRPr lang="en-US" altLang="en-US" sz="1800" b="1" dirty="0" smtClean="0"/>
          </a:p>
          <a:p>
            <a:pPr marL="0" indent="0">
              <a:spcBef>
                <a:spcPts val="600"/>
              </a:spcBef>
              <a:buNone/>
            </a:pPr>
            <a:r>
              <a:rPr lang="en-US" altLang="en-US" sz="1800" dirty="0" smtClean="0"/>
              <a:t>Through </a:t>
            </a:r>
            <a:r>
              <a:rPr lang="en-US" altLang="en-US" sz="1800" dirty="0"/>
              <a:t>it, a computer can view and edit data, just like a person can by loading pages and submitting forms</a:t>
            </a:r>
            <a:r>
              <a:rPr lang="en-US" altLang="en-US" sz="1800" dirty="0" smtClean="0"/>
              <a:t>. </a:t>
            </a:r>
            <a:endParaRPr lang="en-GB" altLang="en-US" sz="1800" dirty="0" smtClean="0"/>
          </a:p>
        </p:txBody>
      </p:sp>
    </p:spTree>
    <p:extLst>
      <p:ext uri="{BB962C8B-B14F-4D97-AF65-F5344CB8AC3E}">
        <p14:creationId xmlns:p14="http://schemas.microsoft.com/office/powerpoint/2010/main" val="31337209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3</a:t>
            </a:fld>
            <a:r>
              <a:rPr lang="nl-NL" altLang="en-US"/>
              <a:t> -</a:t>
            </a:r>
          </a:p>
        </p:txBody>
      </p:sp>
      <p:sp>
        <p:nvSpPr>
          <p:cNvPr id="3849218" name="Rectangle 2"/>
          <p:cNvSpPr>
            <a:spLocks noGrp="1" noChangeArrowheads="1"/>
          </p:cNvSpPr>
          <p:nvPr>
            <p:ph type="title"/>
          </p:nvPr>
        </p:nvSpPr>
        <p:spPr>
          <a:xfrm>
            <a:off x="430213" y="470017"/>
            <a:ext cx="9059862" cy="303096"/>
          </a:xfrm>
        </p:spPr>
        <p:txBody>
          <a:bodyPr/>
          <a:lstStyle/>
          <a:p>
            <a:r>
              <a:rPr lang="en-GB" altLang="en-US" sz="2000" dirty="0" smtClean="0"/>
              <a:t>Interfaces &amp; servers</a:t>
            </a:r>
            <a:endParaRPr lang="en-GB" altLang="en-US" sz="2000" dirty="0"/>
          </a:p>
        </p:txBody>
      </p:sp>
      <p:sp>
        <p:nvSpPr>
          <p:cNvPr id="3849219" name="Rectangle 3"/>
          <p:cNvSpPr>
            <a:spLocks noGrp="1" noChangeArrowheads="1"/>
          </p:cNvSpPr>
          <p:nvPr>
            <p:ph type="body" idx="1"/>
          </p:nvPr>
        </p:nvSpPr>
        <p:spPr>
          <a:xfrm>
            <a:off x="415925" y="1022350"/>
            <a:ext cx="9074150" cy="5138738"/>
          </a:xfrm>
        </p:spPr>
        <p:txBody>
          <a:bodyPr/>
          <a:lstStyle/>
          <a:p>
            <a:pPr marL="0" indent="0">
              <a:buNone/>
            </a:pPr>
            <a:r>
              <a:rPr lang="en-US" altLang="en-US" sz="1600" b="1" dirty="0"/>
              <a:t>APIs create standards for what kind of </a:t>
            </a:r>
            <a:r>
              <a:rPr lang="en-US" altLang="en-US" sz="1600" b="1" dirty="0" smtClean="0"/>
              <a:t>information applications </a:t>
            </a:r>
            <a:r>
              <a:rPr lang="en-US" altLang="en-US" sz="1600" b="1" dirty="0"/>
              <a:t>expect to receive from </a:t>
            </a:r>
            <a:r>
              <a:rPr lang="en-US" altLang="en-US" sz="1600" b="1" dirty="0" smtClean="0"/>
              <a:t>other applications</a:t>
            </a:r>
            <a:r>
              <a:rPr lang="en-US" altLang="en-US" sz="1600" b="1" dirty="0"/>
              <a:t>, and from user interfaces</a:t>
            </a:r>
            <a:r>
              <a:rPr lang="en-US" altLang="en-US" sz="1600" b="1" dirty="0" smtClean="0"/>
              <a:t>. </a:t>
            </a:r>
          </a:p>
          <a:p>
            <a:pPr>
              <a:spcBef>
                <a:spcPts val="600"/>
              </a:spcBef>
              <a:buFont typeface="Wingdings" panose="05000000000000000000" pitchFamily="2" charset="2"/>
              <a:buChar char="§"/>
            </a:pPr>
            <a:r>
              <a:rPr lang="en-US" altLang="en-US" sz="1600" dirty="0"/>
              <a:t>One interface might talk to several </a:t>
            </a:r>
            <a:r>
              <a:rPr lang="en-US" altLang="en-US" sz="1600" dirty="0" smtClean="0"/>
              <a:t>applications. One </a:t>
            </a:r>
            <a:r>
              <a:rPr lang="en-US" altLang="en-US" sz="1600" dirty="0"/>
              <a:t>application might talk to several </a:t>
            </a:r>
            <a:r>
              <a:rPr lang="en-US" altLang="en-US" sz="1600" dirty="0" smtClean="0"/>
              <a:t>interfaces. </a:t>
            </a:r>
            <a:endParaRPr lang="en-US" altLang="en-US" sz="1600" dirty="0" smtClean="0"/>
          </a:p>
          <a:p>
            <a:pPr marL="0" indent="0">
              <a:spcBef>
                <a:spcPts val="600"/>
              </a:spcBef>
              <a:buNone/>
            </a:pPr>
            <a:r>
              <a:rPr lang="en-US" altLang="en-US" sz="1600" dirty="0" smtClean="0"/>
              <a:t>For </a:t>
            </a:r>
            <a:r>
              <a:rPr lang="en-US" altLang="en-US" sz="1600" dirty="0" smtClean="0"/>
              <a:t>example, twitter.com </a:t>
            </a:r>
            <a:r>
              <a:rPr lang="en-US" altLang="en-US" sz="1600" dirty="0"/>
              <a:t>is just one interface for </a:t>
            </a:r>
            <a:r>
              <a:rPr lang="en-US" altLang="en-US" sz="1600" dirty="0" smtClean="0"/>
              <a:t>twitter; facebook.com </a:t>
            </a:r>
            <a:r>
              <a:rPr lang="en-US" altLang="en-US" sz="1600" dirty="0"/>
              <a:t>is just one interface </a:t>
            </a:r>
            <a:r>
              <a:rPr lang="en-US" altLang="en-US" sz="1600" dirty="0" smtClean="0"/>
              <a:t>for </a:t>
            </a:r>
            <a:r>
              <a:rPr lang="en-US" altLang="en-US" sz="1600" dirty="0" err="1"/>
              <a:t>facebook</a:t>
            </a:r>
            <a:r>
              <a:rPr lang="en-US" altLang="en-US" sz="1600" dirty="0" smtClean="0"/>
              <a:t>.</a:t>
            </a:r>
          </a:p>
          <a:p>
            <a:pPr marL="0" indent="0">
              <a:spcBef>
                <a:spcPts val="600"/>
              </a:spcBef>
              <a:buNone/>
            </a:pPr>
            <a:endParaRPr lang="en-US" altLang="en-US" sz="1600" dirty="0"/>
          </a:p>
          <a:p>
            <a:pPr>
              <a:buFont typeface="Wingdings" panose="05000000000000000000" pitchFamily="2" charset="2"/>
              <a:buChar char="§"/>
            </a:pPr>
            <a:r>
              <a:rPr lang="en-US" altLang="en-US" sz="1600" dirty="0"/>
              <a:t>(It helps to remember that the API is simply another program running on the server.)</a:t>
            </a:r>
          </a:p>
          <a:p>
            <a:pPr marL="0" indent="0">
              <a:buNone/>
            </a:pPr>
            <a:endParaRPr lang="en-GB" altLang="en-US" sz="16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723" y="3340100"/>
            <a:ext cx="4492137" cy="336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Elbow Connector 2"/>
          <p:cNvCxnSpPr/>
          <p:nvPr/>
        </p:nvCxnSpPr>
        <p:spPr bwMode="auto">
          <a:xfrm rot="10800000" flipV="1">
            <a:off x="5880620" y="3196080"/>
            <a:ext cx="2255500" cy="1799688"/>
          </a:xfrm>
          <a:prstGeom prst="bentConnector3">
            <a:avLst>
              <a:gd name="adj1" fmla="val -19257"/>
            </a:avLst>
          </a:prstGeom>
          <a:ln w="38100">
            <a:solidFill>
              <a:schemeClr val="bg2">
                <a:lumMod val="40000"/>
                <a:lumOff val="60000"/>
              </a:schemeClr>
            </a:solidFill>
            <a:headEnd type="none" w="med" len="med"/>
            <a:tailEnd type="arrow"/>
          </a:ln>
          <a:ex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9472658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4</a:t>
            </a:fld>
            <a:r>
              <a:rPr lang="nl-NL" altLang="en-US"/>
              <a:t> -</a:t>
            </a:r>
          </a:p>
        </p:txBody>
      </p:sp>
      <p:sp>
        <p:nvSpPr>
          <p:cNvPr id="3849218" name="Rectangle 2"/>
          <p:cNvSpPr>
            <a:spLocks noGrp="1" noChangeArrowheads="1"/>
          </p:cNvSpPr>
          <p:nvPr>
            <p:ph type="title"/>
          </p:nvPr>
        </p:nvSpPr>
        <p:spPr>
          <a:xfrm>
            <a:off x="430213" y="446870"/>
            <a:ext cx="9059862" cy="326243"/>
          </a:xfrm>
        </p:spPr>
        <p:txBody>
          <a:bodyPr/>
          <a:lstStyle/>
          <a:p>
            <a:r>
              <a:rPr lang="en-GB" altLang="en-US" sz="2000" dirty="0"/>
              <a:t>2 sides in an </a:t>
            </a:r>
            <a:r>
              <a:rPr lang="en-GB" altLang="en-US" sz="2000" dirty="0" smtClean="0"/>
              <a:t>integration </a:t>
            </a:r>
            <a:r>
              <a:rPr lang="en-GB" altLang="en-US" sz="2000" dirty="0" smtClean="0"/>
              <a:t>of</a:t>
            </a:r>
            <a:r>
              <a:rPr lang="en-GB" altLang="en-US" sz="2000" dirty="0" smtClean="0"/>
              <a:t> </a:t>
            </a:r>
            <a:r>
              <a:rPr lang="en-GB" altLang="en-US" sz="2000" dirty="0" smtClean="0"/>
              <a:t>an API: client &amp; server</a:t>
            </a:r>
            <a:endParaRPr lang="en-GB" altLang="en-US" sz="2000" dirty="0"/>
          </a:p>
        </p:txBody>
      </p:sp>
      <p:sp>
        <p:nvSpPr>
          <p:cNvPr id="3849219" name="Rectangle 3"/>
          <p:cNvSpPr>
            <a:spLocks noGrp="1" noChangeArrowheads="1"/>
          </p:cNvSpPr>
          <p:nvPr>
            <p:ph type="body" idx="1"/>
          </p:nvPr>
        </p:nvSpPr>
        <p:spPr>
          <a:xfrm>
            <a:off x="415925" y="1123950"/>
            <a:ext cx="9074150" cy="5138738"/>
          </a:xfrm>
        </p:spPr>
        <p:txBody>
          <a:bodyPr/>
          <a:lstStyle/>
          <a:p>
            <a:pPr marL="0" indent="0">
              <a:buNone/>
            </a:pPr>
            <a:r>
              <a:rPr lang="en-US" altLang="en-US" sz="1600" dirty="0" smtClean="0"/>
              <a:t>When </a:t>
            </a:r>
            <a:r>
              <a:rPr lang="en-US" altLang="en-US" sz="1600" dirty="0"/>
              <a:t>two systems (websites, desktops, smartphones) link up through an API, we say they are "integrated." </a:t>
            </a:r>
            <a:r>
              <a:rPr lang="en-US" altLang="en-US" sz="1600" b="1" dirty="0"/>
              <a:t>In an integration, you have two sides, each with a special name. </a:t>
            </a:r>
            <a:endParaRPr lang="en-US" altLang="en-US" sz="1600" b="1" dirty="0" smtClean="0"/>
          </a:p>
          <a:p>
            <a:pPr marL="450850" lvl="1" indent="0">
              <a:spcBef>
                <a:spcPct val="40000"/>
              </a:spcBef>
              <a:buNone/>
            </a:pPr>
            <a:r>
              <a:rPr lang="en-US" altLang="en-US" sz="1600" dirty="0" smtClean="0"/>
              <a:t>One </a:t>
            </a:r>
            <a:r>
              <a:rPr lang="en-US" altLang="en-US" sz="1600" dirty="0"/>
              <a:t>side we have already talked about: </a:t>
            </a:r>
            <a:r>
              <a:rPr lang="en-US" altLang="en-US" sz="1600" b="1" dirty="0"/>
              <a:t>the server. This is the side that actually provides the API. </a:t>
            </a:r>
            <a:endParaRPr lang="en-US" altLang="en-US" sz="1600" dirty="0" smtClean="0"/>
          </a:p>
          <a:p>
            <a:pPr marL="450850" lvl="1" indent="0">
              <a:spcBef>
                <a:spcPct val="40000"/>
              </a:spcBef>
              <a:buNone/>
            </a:pPr>
            <a:r>
              <a:rPr lang="en-US" altLang="en-US" sz="1600" b="1" dirty="0" smtClean="0"/>
              <a:t>The </a:t>
            </a:r>
            <a:r>
              <a:rPr lang="en-US" altLang="en-US" sz="1600" b="1" dirty="0"/>
              <a:t>other side is the "client." This is a separate program that knows what data is available through the API and can manipulate it</a:t>
            </a:r>
            <a:r>
              <a:rPr lang="en-US" altLang="en-US" sz="1600" dirty="0"/>
              <a:t>, typically at the request of a user. </a:t>
            </a:r>
            <a:endParaRPr lang="en-US" altLang="en-US" sz="1600" dirty="0" smtClean="0"/>
          </a:p>
          <a:p>
            <a:pPr marL="450850" lvl="1" indent="0">
              <a:spcBef>
                <a:spcPct val="40000"/>
              </a:spcBef>
              <a:buNone/>
            </a:pPr>
            <a:r>
              <a:rPr lang="en-US" altLang="en-US" sz="1600" dirty="0" smtClean="0"/>
              <a:t>A </a:t>
            </a:r>
            <a:r>
              <a:rPr lang="en-US" altLang="en-US" sz="1600" dirty="0"/>
              <a:t>great example is a smartphone app that syncs with a website. When you push the refresh button your app, it talks to a server via an API and fetches the newest info.</a:t>
            </a:r>
            <a:endParaRPr lang="en-GB" altLang="en-US" sz="1600" dirty="0" smtClean="0"/>
          </a:p>
          <a:p>
            <a:pPr lvl="1">
              <a:spcBef>
                <a:spcPct val="40000"/>
              </a:spcBef>
            </a:pPr>
            <a:endParaRPr lang="en-GB" altLang="en-US" sz="1600" dirty="0"/>
          </a:p>
          <a:p>
            <a:pPr marL="450850" lvl="1" indent="0">
              <a:spcBef>
                <a:spcPct val="40000"/>
              </a:spcBef>
              <a:buNone/>
            </a:pPr>
            <a:endParaRPr lang="en-GB" altLang="en-US" sz="1600"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24" y="3965623"/>
            <a:ext cx="7333896" cy="237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72658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5</a:t>
            </a:fld>
            <a:r>
              <a:rPr lang="nl-NL" altLang="en-US"/>
              <a:t> -</a:t>
            </a:r>
          </a:p>
        </p:txBody>
      </p:sp>
      <p:sp>
        <p:nvSpPr>
          <p:cNvPr id="3849218" name="Rectangle 2"/>
          <p:cNvSpPr>
            <a:spLocks noGrp="1" noChangeArrowheads="1"/>
          </p:cNvSpPr>
          <p:nvPr>
            <p:ph type="title"/>
          </p:nvPr>
        </p:nvSpPr>
        <p:spPr>
          <a:xfrm>
            <a:off x="430213" y="446870"/>
            <a:ext cx="9059862" cy="326243"/>
          </a:xfrm>
        </p:spPr>
        <p:txBody>
          <a:bodyPr/>
          <a:lstStyle/>
          <a:p>
            <a:r>
              <a:rPr lang="en-GB" altLang="en-US" sz="2000" dirty="0" smtClean="0"/>
              <a:t>An example: smartphone app </a:t>
            </a:r>
            <a:r>
              <a:rPr lang="en-GB" altLang="en-US" sz="2000" dirty="0" smtClean="0"/>
              <a:t>&lt;-&gt; </a:t>
            </a:r>
            <a:r>
              <a:rPr lang="en-GB" altLang="en-US" sz="2000" dirty="0" smtClean="0"/>
              <a:t>pizza </a:t>
            </a:r>
            <a:r>
              <a:rPr lang="en-GB" altLang="en-US" sz="2000" dirty="0" err="1" smtClean="0"/>
              <a:t>parlor</a:t>
            </a:r>
            <a:r>
              <a:rPr lang="en-GB" altLang="en-US" sz="2000" dirty="0" smtClean="0"/>
              <a:t> API</a:t>
            </a:r>
            <a:endParaRPr lang="en-GB" altLang="en-US" sz="2000" dirty="0"/>
          </a:p>
        </p:txBody>
      </p:sp>
      <p:sp>
        <p:nvSpPr>
          <p:cNvPr id="3849219" name="Rectangle 3"/>
          <p:cNvSpPr>
            <a:spLocks noGrp="1" noChangeArrowheads="1"/>
          </p:cNvSpPr>
          <p:nvPr>
            <p:ph type="body" idx="1"/>
          </p:nvPr>
        </p:nvSpPr>
        <p:spPr>
          <a:xfrm>
            <a:off x="415925" y="1111918"/>
            <a:ext cx="9074150" cy="5138738"/>
          </a:xfrm>
        </p:spPr>
        <p:txBody>
          <a:bodyPr/>
          <a:lstStyle/>
          <a:p>
            <a:r>
              <a:rPr lang="en-GB" altLang="en-US" sz="1600" b="1" dirty="0" smtClean="0"/>
              <a:t>APIs receive “calls” that tell them: </a:t>
            </a:r>
          </a:p>
          <a:p>
            <a:pPr lvl="1">
              <a:spcBef>
                <a:spcPct val="40000"/>
              </a:spcBef>
            </a:pPr>
            <a:r>
              <a:rPr lang="en-GB" altLang="en-US" sz="1600" dirty="0" smtClean="0"/>
              <a:t>Who you are</a:t>
            </a:r>
          </a:p>
          <a:p>
            <a:pPr lvl="1">
              <a:spcBef>
                <a:spcPct val="40000"/>
              </a:spcBef>
            </a:pPr>
            <a:r>
              <a:rPr lang="en-GB" altLang="en-US" sz="1600" dirty="0" smtClean="0"/>
              <a:t>What you want the API to do</a:t>
            </a:r>
          </a:p>
          <a:p>
            <a:pPr lvl="1">
              <a:spcBef>
                <a:spcPct val="40000"/>
              </a:spcBef>
            </a:pPr>
            <a:r>
              <a:rPr lang="en-GB" altLang="en-US" sz="1600" dirty="0" smtClean="0"/>
              <a:t>What it needs to know in order to do that</a:t>
            </a:r>
          </a:p>
          <a:p>
            <a:pPr lvl="1">
              <a:spcBef>
                <a:spcPct val="40000"/>
              </a:spcBef>
            </a:pPr>
            <a:endParaRPr lang="en-GB" altLang="en-US" sz="1600" dirty="0"/>
          </a:p>
          <a:p>
            <a:pPr marL="285750" lvl="1" indent="-285750">
              <a:spcBef>
                <a:spcPct val="40000"/>
              </a:spcBef>
              <a:buFont typeface="Wingdings" panose="05000000000000000000" pitchFamily="2" charset="2"/>
              <a:buChar char="§"/>
            </a:pPr>
            <a:r>
              <a:rPr lang="en-GB" altLang="en-US" sz="1600" b="1" dirty="0" smtClean="0"/>
              <a:t>Example</a:t>
            </a:r>
            <a:r>
              <a:rPr lang="en-GB" altLang="en-US" sz="1600" b="1" dirty="0" smtClean="0"/>
              <a:t>: </a:t>
            </a:r>
            <a:r>
              <a:rPr lang="en-US" altLang="en-US" sz="1600" b="1" dirty="0" smtClean="0"/>
              <a:t>In </a:t>
            </a:r>
            <a:r>
              <a:rPr lang="en-US" altLang="en-US" sz="1600" b="1" dirty="0"/>
              <a:t>this scenario, the </a:t>
            </a:r>
            <a:r>
              <a:rPr lang="en-US" altLang="en-US" sz="1600" b="1" dirty="0">
                <a:solidFill>
                  <a:srgbClr val="009999"/>
                </a:solidFill>
              </a:rPr>
              <a:t>pizza parlor API</a:t>
            </a:r>
            <a:r>
              <a:rPr lang="en-US" altLang="en-US" sz="1600" b="1" dirty="0"/>
              <a:t> is the server and the </a:t>
            </a:r>
            <a:r>
              <a:rPr lang="en-US" altLang="en-US" sz="1600" b="1" dirty="0">
                <a:solidFill>
                  <a:srgbClr val="009999"/>
                </a:solidFill>
              </a:rPr>
              <a:t>smartphone app</a:t>
            </a:r>
            <a:r>
              <a:rPr lang="en-US" altLang="en-US" sz="1600" b="1" dirty="0"/>
              <a:t> is the client. </a:t>
            </a:r>
            <a:endParaRPr lang="en-US" altLang="en-US" sz="1600" b="1" dirty="0" smtClean="0"/>
          </a:p>
          <a:p>
            <a:pPr marL="0" lvl="1" indent="0">
              <a:spcBef>
                <a:spcPct val="40000"/>
              </a:spcBef>
              <a:buNone/>
            </a:pPr>
            <a:r>
              <a:rPr lang="en-US" altLang="en-US" sz="1600" dirty="0" smtClean="0"/>
              <a:t>A </a:t>
            </a:r>
            <a:r>
              <a:rPr lang="en-US" altLang="en-US" sz="1600" dirty="0"/>
              <a:t>customer uses the app to choose a pizza and then hits a button to place the order. </a:t>
            </a:r>
            <a:endParaRPr lang="en-US" altLang="en-US" sz="1600" dirty="0" smtClean="0"/>
          </a:p>
          <a:p>
            <a:pPr marL="0" lvl="1" indent="0">
              <a:spcBef>
                <a:spcPct val="40000"/>
              </a:spcBef>
              <a:buNone/>
            </a:pPr>
            <a:r>
              <a:rPr lang="en-US" altLang="en-US" sz="1600" dirty="0" smtClean="0"/>
              <a:t>As </a:t>
            </a:r>
            <a:r>
              <a:rPr lang="en-US" altLang="en-US" sz="1600" dirty="0"/>
              <a:t>soon as the button is pressed, the app knows it needs to make a request to the pizza parlor API.</a:t>
            </a:r>
            <a:endParaRPr lang="en-GB" altLang="en-US" sz="1600" dirty="0"/>
          </a:p>
          <a:p>
            <a:pPr lvl="1">
              <a:spcBef>
                <a:spcPct val="40000"/>
              </a:spcBef>
            </a:pPr>
            <a:endParaRPr lang="en-GB" altLang="en-US" sz="1600" dirty="0" smtClean="0"/>
          </a:p>
          <a:p>
            <a:pPr marL="450850" lvl="1" indent="0">
              <a:spcBef>
                <a:spcPct val="40000"/>
              </a:spcBef>
              <a:buNone/>
            </a:pPr>
            <a:endParaRPr lang="en-GB" altLang="en-US" sz="1600" dirty="0"/>
          </a:p>
          <a:p>
            <a:pPr marL="450850" lvl="1" indent="0">
              <a:spcBef>
                <a:spcPct val="40000"/>
              </a:spcBef>
              <a:buNone/>
            </a:pPr>
            <a:endParaRPr lang="en-GB" altLang="en-US" sz="16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7299" y="4135089"/>
            <a:ext cx="5103079" cy="2669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8872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6</a:t>
            </a:fld>
            <a:r>
              <a:rPr lang="nl-NL" altLang="en-US"/>
              <a:t> -</a:t>
            </a:r>
          </a:p>
        </p:txBody>
      </p:sp>
      <p:sp>
        <p:nvSpPr>
          <p:cNvPr id="3849218" name="Rectangle 2"/>
          <p:cNvSpPr>
            <a:spLocks noGrp="1" noChangeArrowheads="1"/>
          </p:cNvSpPr>
          <p:nvPr>
            <p:ph type="title"/>
          </p:nvPr>
        </p:nvSpPr>
        <p:spPr>
          <a:xfrm>
            <a:off x="430213" y="446870"/>
            <a:ext cx="9059862" cy="326243"/>
          </a:xfrm>
        </p:spPr>
        <p:txBody>
          <a:bodyPr/>
          <a:lstStyle/>
          <a:p>
            <a:r>
              <a:rPr lang="en-GB" altLang="en-US" sz="2000" dirty="0" smtClean="0"/>
              <a:t>Why APIs </a:t>
            </a:r>
            <a:r>
              <a:rPr lang="en-GB" altLang="en-US" sz="2000" dirty="0" smtClean="0"/>
              <a:t>matter</a:t>
            </a:r>
            <a:endParaRPr lang="en-GB" altLang="en-US" sz="2000" dirty="0"/>
          </a:p>
        </p:txBody>
      </p:sp>
      <p:sp>
        <p:nvSpPr>
          <p:cNvPr id="3849219" name="Rectangle 3"/>
          <p:cNvSpPr>
            <a:spLocks noGrp="1" noChangeArrowheads="1"/>
          </p:cNvSpPr>
          <p:nvPr>
            <p:ph type="body" idx="1"/>
          </p:nvPr>
        </p:nvSpPr>
        <p:spPr>
          <a:xfrm>
            <a:off x="415925" y="1123950"/>
            <a:ext cx="9074150" cy="5138738"/>
          </a:xfrm>
        </p:spPr>
        <p:txBody>
          <a:bodyPr/>
          <a:lstStyle/>
          <a:p>
            <a:pPr marL="0" indent="0">
              <a:buNone/>
            </a:pPr>
            <a:r>
              <a:rPr lang="en-GB" altLang="en-US" sz="1600" b="1" dirty="0" smtClean="0"/>
              <a:t>Before 2010 the concept of API use is not widespread…</a:t>
            </a:r>
            <a:endParaRPr lang="en-GB" altLang="en-US" sz="1600" b="1" dirty="0" smtClean="0"/>
          </a:p>
          <a:p>
            <a:r>
              <a:rPr lang="en-GB" altLang="en-US" sz="1600" b="1" dirty="0" smtClean="0"/>
              <a:t>Projected </a:t>
            </a:r>
            <a:r>
              <a:rPr lang="en-GB" altLang="en-US" sz="1600" b="1" dirty="0" smtClean="0"/>
              <a:t>Open API Growth Rate</a:t>
            </a:r>
            <a:r>
              <a:rPr lang="en-GB" altLang="en-US" sz="1600" dirty="0"/>
              <a:t> </a:t>
            </a:r>
            <a:r>
              <a:rPr lang="en-GB" altLang="en-US" sz="1600" dirty="0" smtClean="0"/>
              <a:t>(Source: Craig Burton and Phil </a:t>
            </a:r>
            <a:r>
              <a:rPr lang="en-GB" altLang="en-US" sz="1600" dirty="0" err="1" smtClean="0"/>
              <a:t>Windley</a:t>
            </a:r>
            <a:r>
              <a:rPr lang="en-GB" altLang="en-US" sz="1600" dirty="0" smtClean="0"/>
              <a:t>) </a:t>
            </a:r>
            <a:endParaRPr lang="en-GB" altLang="en-US" sz="1600" b="1"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373" y="1982821"/>
            <a:ext cx="6166273" cy="4439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8872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7</a:t>
            </a:fld>
            <a:r>
              <a:rPr lang="nl-NL" altLang="en-US"/>
              <a:t> -</a:t>
            </a:r>
          </a:p>
        </p:txBody>
      </p:sp>
      <p:sp>
        <p:nvSpPr>
          <p:cNvPr id="3849218" name="Rectangle 2"/>
          <p:cNvSpPr>
            <a:spLocks noGrp="1" noChangeArrowheads="1"/>
          </p:cNvSpPr>
          <p:nvPr>
            <p:ph type="title"/>
          </p:nvPr>
        </p:nvSpPr>
        <p:spPr>
          <a:xfrm>
            <a:off x="430213" y="470017"/>
            <a:ext cx="9059862" cy="303096"/>
          </a:xfrm>
        </p:spPr>
        <p:txBody>
          <a:bodyPr/>
          <a:lstStyle/>
          <a:p>
            <a:r>
              <a:rPr lang="en-GB" altLang="en-US" sz="2000" dirty="0"/>
              <a:t>Why APIs matter</a:t>
            </a:r>
          </a:p>
        </p:txBody>
      </p:sp>
      <p:sp>
        <p:nvSpPr>
          <p:cNvPr id="3849219" name="Rectangle 3"/>
          <p:cNvSpPr>
            <a:spLocks noGrp="1" noChangeArrowheads="1"/>
          </p:cNvSpPr>
          <p:nvPr>
            <p:ph type="body" idx="1"/>
          </p:nvPr>
        </p:nvSpPr>
        <p:spPr>
          <a:xfrm>
            <a:off x="415925" y="1123950"/>
            <a:ext cx="9074150" cy="5138738"/>
          </a:xfrm>
        </p:spPr>
        <p:txBody>
          <a:bodyPr/>
          <a:lstStyle/>
          <a:p>
            <a:pPr marL="0" indent="0">
              <a:buNone/>
            </a:pPr>
            <a:r>
              <a:rPr lang="en-GB" altLang="en-US" sz="1800" b="1" dirty="0" smtClean="0"/>
              <a:t>Why do companies open up API use?</a:t>
            </a:r>
          </a:p>
          <a:p>
            <a:pPr marL="0" indent="0">
              <a:spcBef>
                <a:spcPct val="40000"/>
              </a:spcBef>
              <a:buNone/>
            </a:pPr>
            <a:r>
              <a:rPr lang="en-GB" altLang="en-US" sz="1800" b="1" dirty="0" smtClean="0"/>
              <a:t>1) APIs let your product grow faster than you can build it. </a:t>
            </a:r>
          </a:p>
          <a:p>
            <a:pPr marL="0" indent="0">
              <a:spcBef>
                <a:spcPct val="40000"/>
              </a:spcBef>
              <a:buNone/>
            </a:pPr>
            <a:r>
              <a:rPr lang="en-GB" altLang="en-US" sz="1600" b="1" dirty="0" smtClean="0"/>
              <a:t>Twitter’s case: anyone who wants to build a better product/app with our platform, go ahead -</a:t>
            </a:r>
            <a:endParaRPr lang="en-GB" altLang="en-US" sz="1600" b="1" dirty="0" smtClean="0"/>
          </a:p>
          <a:p>
            <a:pPr>
              <a:spcBef>
                <a:spcPct val="40000"/>
              </a:spcBef>
              <a:buFont typeface="Wingdings" panose="05000000000000000000" pitchFamily="2" charset="2"/>
              <a:buChar char="§"/>
            </a:pPr>
            <a:r>
              <a:rPr lang="en-GB" altLang="en-US" sz="1600" dirty="0" smtClean="0"/>
              <a:t>What happened then: Many developers then built apps/businesses with the Twitter API</a:t>
            </a:r>
          </a:p>
          <a:p>
            <a:pPr>
              <a:spcBef>
                <a:spcPct val="40000"/>
              </a:spcBef>
              <a:buFont typeface="Wingdings" panose="05000000000000000000" pitchFamily="2" charset="2"/>
              <a:buChar char="§"/>
            </a:pPr>
            <a:r>
              <a:rPr lang="en-GB" altLang="en-US" sz="1600" dirty="0" smtClean="0"/>
              <a:t>What this meant: </a:t>
            </a:r>
          </a:p>
          <a:p>
            <a:pPr marL="450850" lvl="1" indent="0">
              <a:spcBef>
                <a:spcPct val="40000"/>
              </a:spcBef>
              <a:buNone/>
            </a:pPr>
            <a:r>
              <a:rPr lang="en-GB" altLang="en-US" sz="1600" dirty="0" smtClean="0"/>
              <a:t>1.Twitter users have different ways to access the Twitter system through different apps;</a:t>
            </a:r>
          </a:p>
          <a:p>
            <a:pPr marL="450850" lvl="1" indent="0">
              <a:spcBef>
                <a:spcPct val="40000"/>
              </a:spcBef>
              <a:buNone/>
            </a:pPr>
            <a:r>
              <a:rPr lang="en-GB" altLang="en-US" sz="1600" dirty="0" smtClean="0"/>
              <a:t>2. The developer ecosystem enabled / help drive growth of the Twitter platform to where it is today.</a:t>
            </a:r>
            <a:endParaRPr lang="en-GB" altLang="en-US" sz="1600" dirty="0"/>
          </a:p>
          <a:p>
            <a:pPr marL="450850" lvl="1" indent="0">
              <a:spcBef>
                <a:spcPct val="40000"/>
              </a:spcBef>
              <a:buNone/>
            </a:pPr>
            <a:endParaRPr lang="en-GB" altLang="en-US" sz="1600" dirty="0" smtClean="0"/>
          </a:p>
          <a:p>
            <a:pPr marL="0" indent="0">
              <a:spcBef>
                <a:spcPct val="40000"/>
              </a:spcBef>
              <a:buNone/>
            </a:pPr>
            <a:r>
              <a:rPr lang="en-GB" altLang="en-US" sz="1800" b="1" dirty="0" smtClean="0"/>
              <a:t>2) APIs might be important for product launches.</a:t>
            </a:r>
          </a:p>
          <a:p>
            <a:pPr marL="0" indent="0">
              <a:spcBef>
                <a:spcPct val="40000"/>
              </a:spcBef>
              <a:buNone/>
            </a:pPr>
            <a:r>
              <a:rPr lang="en-GB" altLang="en-US" sz="1600" dirty="0"/>
              <a:t>Examples: </a:t>
            </a:r>
            <a:endParaRPr lang="en-GB" altLang="en-US" sz="1600" dirty="0" smtClean="0"/>
          </a:p>
          <a:p>
            <a:pPr marL="0" indent="0">
              <a:spcBef>
                <a:spcPct val="40000"/>
              </a:spcBef>
              <a:buNone/>
            </a:pPr>
            <a:r>
              <a:rPr lang="en-GB" altLang="en-US" sz="1600" dirty="0" smtClean="0"/>
              <a:t>- Google</a:t>
            </a:r>
            <a:r>
              <a:rPr lang="en-GB" altLang="en-US" sz="1600" dirty="0"/>
              <a:t>+ in its first 2 years; </a:t>
            </a:r>
            <a:endParaRPr lang="en-GB" altLang="en-US" sz="1600" dirty="0" smtClean="0"/>
          </a:p>
          <a:p>
            <a:pPr marL="0" indent="0">
              <a:spcBef>
                <a:spcPct val="40000"/>
              </a:spcBef>
              <a:buNone/>
            </a:pPr>
            <a:r>
              <a:rPr lang="en-GB" altLang="en-US" sz="1600" dirty="0" smtClean="0"/>
              <a:t>- </a:t>
            </a:r>
            <a:r>
              <a:rPr lang="en-GB" altLang="en-US" sz="1600" dirty="0" err="1" smtClean="0"/>
              <a:t>Bitly’s</a:t>
            </a:r>
            <a:r>
              <a:rPr lang="en-GB" altLang="en-US" sz="1600" dirty="0" smtClean="0"/>
              <a:t> </a:t>
            </a:r>
            <a:r>
              <a:rPr lang="en-GB" altLang="en-US" sz="1600" dirty="0"/>
              <a:t>bundle </a:t>
            </a:r>
            <a:r>
              <a:rPr lang="en-GB" altLang="en-US" sz="1600" dirty="0" smtClean="0"/>
              <a:t>product didn’t have an API and hence lost developers’ interest early on. </a:t>
            </a:r>
            <a:endParaRPr lang="en-GB" altLang="en-US" sz="1600" dirty="0"/>
          </a:p>
          <a:p>
            <a:pPr marL="0" indent="0">
              <a:spcBef>
                <a:spcPct val="40000"/>
              </a:spcBef>
              <a:buNone/>
            </a:pPr>
            <a:endParaRPr lang="en-GB" altLang="en-US" sz="1600" dirty="0" smtClean="0"/>
          </a:p>
        </p:txBody>
      </p:sp>
    </p:spTree>
    <p:extLst>
      <p:ext uri="{BB962C8B-B14F-4D97-AF65-F5344CB8AC3E}">
        <p14:creationId xmlns:p14="http://schemas.microsoft.com/office/powerpoint/2010/main" val="708872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nl-NL" altLang="en-US"/>
              <a:t>- </a:t>
            </a:r>
            <a:fld id="{76434637-FD5F-4C09-AD04-0C8324878B16}" type="slidenum">
              <a:rPr lang="nl-NL" altLang="en-US"/>
              <a:pPr/>
              <a:t>8</a:t>
            </a:fld>
            <a:r>
              <a:rPr lang="nl-NL" altLang="en-US"/>
              <a:t> -</a:t>
            </a:r>
          </a:p>
        </p:txBody>
      </p:sp>
      <p:sp>
        <p:nvSpPr>
          <p:cNvPr id="3849218" name="Rectangle 2"/>
          <p:cNvSpPr>
            <a:spLocks noGrp="1" noChangeArrowheads="1"/>
          </p:cNvSpPr>
          <p:nvPr>
            <p:ph type="title"/>
          </p:nvPr>
        </p:nvSpPr>
        <p:spPr>
          <a:xfrm>
            <a:off x="430213" y="470017"/>
            <a:ext cx="9059862" cy="303096"/>
          </a:xfrm>
        </p:spPr>
        <p:txBody>
          <a:bodyPr/>
          <a:lstStyle/>
          <a:p>
            <a:r>
              <a:rPr lang="en-GB" altLang="en-US" sz="2000" dirty="0" smtClean="0"/>
              <a:t>Limitations with API use</a:t>
            </a:r>
            <a:endParaRPr lang="en-GB" altLang="en-US" sz="2000" dirty="0"/>
          </a:p>
        </p:txBody>
      </p:sp>
      <p:sp>
        <p:nvSpPr>
          <p:cNvPr id="3849219" name="Rectangle 3"/>
          <p:cNvSpPr>
            <a:spLocks noGrp="1" noChangeArrowheads="1"/>
          </p:cNvSpPr>
          <p:nvPr>
            <p:ph type="body" idx="1"/>
          </p:nvPr>
        </p:nvSpPr>
        <p:spPr>
          <a:xfrm>
            <a:off x="415925" y="1123950"/>
            <a:ext cx="9074150" cy="5138738"/>
          </a:xfrm>
        </p:spPr>
        <p:txBody>
          <a:bodyPr/>
          <a:lstStyle/>
          <a:p>
            <a:pPr marL="0" indent="0">
              <a:buNone/>
            </a:pPr>
            <a:r>
              <a:rPr lang="en-GB" altLang="en-US" sz="1800" b="1" dirty="0" smtClean="0"/>
              <a:t>Some key limitations: </a:t>
            </a:r>
          </a:p>
          <a:p>
            <a:pPr marL="0" indent="0">
              <a:buNone/>
            </a:pPr>
            <a:endParaRPr lang="en-GB" altLang="en-US" sz="1800" b="1" dirty="0" smtClean="0"/>
          </a:p>
          <a:p>
            <a:pPr>
              <a:spcBef>
                <a:spcPct val="40000"/>
              </a:spcBef>
            </a:pPr>
            <a:r>
              <a:rPr lang="en-GB" altLang="en-US" sz="1800" b="1" dirty="0" smtClean="0"/>
              <a:t>Not every platform or company has an API, or useful API. </a:t>
            </a:r>
          </a:p>
          <a:p>
            <a:pPr marL="0" indent="0">
              <a:spcBef>
                <a:spcPct val="40000"/>
              </a:spcBef>
              <a:buNone/>
            </a:pPr>
            <a:r>
              <a:rPr lang="en-GB" altLang="en-US" sz="1800" dirty="0" smtClean="0"/>
              <a:t>Examples: Google+ in its first 2 years; </a:t>
            </a:r>
            <a:r>
              <a:rPr lang="en-GB" altLang="en-US" sz="1800" dirty="0" err="1" smtClean="0"/>
              <a:t>Bitly’s</a:t>
            </a:r>
            <a:r>
              <a:rPr lang="en-GB" altLang="en-US" sz="1800" dirty="0" smtClean="0"/>
              <a:t> bundle product </a:t>
            </a:r>
          </a:p>
          <a:p>
            <a:pPr marL="0" indent="0">
              <a:spcBef>
                <a:spcPct val="40000"/>
              </a:spcBef>
              <a:buNone/>
            </a:pPr>
            <a:endParaRPr lang="en-GB" altLang="en-US" sz="1800" dirty="0" smtClean="0"/>
          </a:p>
          <a:p>
            <a:pPr>
              <a:spcBef>
                <a:spcPct val="40000"/>
              </a:spcBef>
            </a:pPr>
            <a:r>
              <a:rPr lang="en-GB" altLang="en-US" sz="1800" b="1" dirty="0" smtClean="0"/>
              <a:t>Some APIs may have limitations or restrictions to full data access</a:t>
            </a:r>
          </a:p>
          <a:p>
            <a:pPr marL="0" indent="0">
              <a:spcBef>
                <a:spcPct val="40000"/>
              </a:spcBef>
              <a:buNone/>
            </a:pPr>
            <a:r>
              <a:rPr lang="en-GB" altLang="en-US" sz="1800" dirty="0" smtClean="0"/>
              <a:t>Example: LinkedIn’s API will be restricting full access to select partners</a:t>
            </a:r>
          </a:p>
          <a:p>
            <a:pPr marL="447675" lvl="1" indent="0">
              <a:buNone/>
            </a:pPr>
            <a:endParaRPr lang="en-GB" altLang="en-US" sz="1800" dirty="0" smtClean="0"/>
          </a:p>
          <a:p>
            <a:pPr>
              <a:spcBef>
                <a:spcPct val="40000"/>
              </a:spcBef>
            </a:pPr>
            <a:r>
              <a:rPr lang="en-GB" altLang="en-US" sz="1800" b="1" dirty="0" smtClean="0"/>
              <a:t>If you are developing an app/business on a platform’s API, you may be at the mercy of that company’s API policy and agendas</a:t>
            </a:r>
          </a:p>
        </p:txBody>
      </p:sp>
    </p:spTree>
    <p:extLst>
      <p:ext uri="{BB962C8B-B14F-4D97-AF65-F5344CB8AC3E}">
        <p14:creationId xmlns:p14="http://schemas.microsoft.com/office/powerpoint/2010/main" val="315107038"/>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blank 1">
      <a:dk1>
        <a:srgbClr val="000000"/>
      </a:dk1>
      <a:lt1>
        <a:srgbClr val="FFFFFF"/>
      </a:lt1>
      <a:dk2>
        <a:srgbClr val="4066B2"/>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6800" tIns="46800" rIns="46800" bIns="46800" numCol="1" anchor="ctr" anchorCtr="0" compatLnSpc="1">
        <a:prstTxWarp prst="textNoShape">
          <a:avLst/>
        </a:prstTxWarp>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altLang="en-US" sz="12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6800" tIns="46800" rIns="46800" bIns="46800" numCol="1" anchor="ctr" anchorCtr="0" compatLnSpc="1">
        <a:prstTxWarp prst="textNoShape">
          <a:avLst/>
        </a:prstTxWarp>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altLang="en-US" sz="12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blank 1">
        <a:dk1>
          <a:srgbClr val="000000"/>
        </a:dk1>
        <a:lt1>
          <a:srgbClr val="FFFFFF"/>
        </a:lt1>
        <a:dk2>
          <a:srgbClr val="4066B2"/>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2255</TotalTime>
  <Words>1444</Words>
  <Application>Microsoft Office PowerPoint</Application>
  <PresentationFormat>A4 Paper (210x297 mm)</PresentationFormat>
  <Paragraphs>153</Paragraphs>
  <Slides>21</Slides>
  <Notes>2</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blank</vt:lpstr>
      <vt:lpstr>Exploratory Data Analysis &amp; Visualization, Spring 2015:   Intro to APIs and examples in Python </vt:lpstr>
      <vt:lpstr>PowerPoint Presentation</vt:lpstr>
      <vt:lpstr>What are APIs?</vt:lpstr>
      <vt:lpstr>Interfaces &amp; servers</vt:lpstr>
      <vt:lpstr>2 sides in an integration of an API: client &amp; server</vt:lpstr>
      <vt:lpstr>An example: smartphone app &lt;-&gt; pizza parlor API</vt:lpstr>
      <vt:lpstr>Why APIs matter</vt:lpstr>
      <vt:lpstr>Why APIs matter</vt:lpstr>
      <vt:lpstr>Limitations with API use</vt:lpstr>
      <vt:lpstr>APIs made it possible for data to be exchanged in ways that weren’t possible before</vt:lpstr>
      <vt:lpstr>Oauth example: Syncing AmEx card with Foursquare to unlock savings</vt:lpstr>
      <vt:lpstr>Authentication</vt:lpstr>
      <vt:lpstr>Authentication</vt:lpstr>
      <vt:lpstr>Demo: Indeed.com API request</vt:lpstr>
      <vt:lpstr>API call in Python – using an example from a Github repo</vt:lpstr>
      <vt:lpstr>API result output from Python converted to a csv table</vt:lpstr>
      <vt:lpstr>Now, the fun part – mapping API data onto geographic map in R</vt:lpstr>
      <vt:lpstr>On selecting map tiles / creating custom base maps on Mapbox</vt:lpstr>
      <vt:lpstr>Indeed job search results mapped with Leaflet package in R</vt:lpstr>
      <vt:lpstr>Zooming in..</vt:lpstr>
      <vt:lpstr>References for this presentation</vt:lpstr>
    </vt:vector>
  </TitlesOfParts>
  <Company>Deloitte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sentence case 20-pt Arial bold, line spacing 1,06 lines (two lines max.)</dc:title>
  <dc:creator>ADB</dc:creator>
  <cp:lastModifiedBy>Columbia University</cp:lastModifiedBy>
  <cp:revision>216</cp:revision>
  <cp:lastPrinted>2015-03-31T17:02:03Z</cp:lastPrinted>
  <dcterms:created xsi:type="dcterms:W3CDTF">2007-03-09T15:57:08Z</dcterms:created>
  <dcterms:modified xsi:type="dcterms:W3CDTF">2015-03-31T21:59:11Z</dcterms:modified>
</cp:coreProperties>
</file>